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6"/>
  </p:handoutMasterIdLst>
  <p:sldIdLst>
    <p:sldId id="423" r:id="rId2"/>
    <p:sldId id="315" r:id="rId3"/>
    <p:sldId id="424" r:id="rId4"/>
    <p:sldId id="413" r:id="rId5"/>
    <p:sldId id="425" r:id="rId6"/>
    <p:sldId id="417" r:id="rId7"/>
    <p:sldId id="317" r:id="rId8"/>
    <p:sldId id="267" r:id="rId9"/>
    <p:sldId id="419" r:id="rId10"/>
    <p:sldId id="420" r:id="rId11"/>
    <p:sldId id="313" r:id="rId12"/>
    <p:sldId id="303" r:id="rId13"/>
    <p:sldId id="398" r:id="rId14"/>
    <p:sldId id="422" r:id="rId15"/>
  </p:sldIdLst>
  <p:sldSz cx="12192000" cy="6858000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B0F0"/>
    <a:srgbClr val="A8553A"/>
    <a:srgbClr val="00FFFF"/>
    <a:srgbClr val="2B8EB4"/>
    <a:srgbClr val="FFFFFF"/>
    <a:srgbClr val="F9F9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44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3686"/>
    </p:cViewPr>
  </p:sorterViewPr>
  <p:notesViewPr>
    <p:cSldViewPr snapToGrid="0">
      <p:cViewPr varScale="1">
        <p:scale>
          <a:sx n="86" d="100"/>
          <a:sy n="86" d="100"/>
        </p:scale>
        <p:origin x="2904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0BC5CD-84DB-48AE-B36E-A8500251B935}" type="datetimeFigureOut">
              <a:rPr lang="id-ID"/>
              <a:pPr>
                <a:defRPr/>
              </a:pPr>
              <a:t>21/06/2023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83924E-F2FB-400D-B5B8-746CC0DD173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 flipH="1">
            <a:off x="10487025" y="0"/>
            <a:ext cx="1704975" cy="17049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9596438" y="1136650"/>
            <a:ext cx="619125" cy="61753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9229725" y="569913"/>
            <a:ext cx="422275" cy="423862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645525" y="1311275"/>
            <a:ext cx="679450" cy="67945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9906000" y="406400"/>
            <a:ext cx="328613" cy="3270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10066338" y="1968500"/>
            <a:ext cx="841375" cy="8413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11126788" y="1863725"/>
            <a:ext cx="423862" cy="4238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BF8450E-F4FA-494C-8C21-E8689D60C15D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7" name="TextBox 35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oup 36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9" name="Freeform 3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0" name="Freeform 3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1" name="Group 39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2" name="Freeform 4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3" name="Freeform 4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119221"/>
            <a:ext cx="12192000" cy="4619559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D3F85C7-ED7F-4FC9-A081-BD905B720291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43455" y="1334377"/>
            <a:ext cx="1799490" cy="179949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/>
          <p:nvPr userDrawn="1"/>
        </p:nvSpPr>
        <p:spPr>
          <a:xfrm flipH="1">
            <a:off x="6183313" y="0"/>
            <a:ext cx="6008687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7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AFE4529-9B82-4CB2-B496-7147F2565F3C}" type="slidenum">
              <a:rPr lang="id-ID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657220" y="1334377"/>
            <a:ext cx="1799490" cy="179949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grpSp>
        <p:nvGrpSpPr>
          <p:cNvPr id="16" name="Group 13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2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3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8958E09-BAD6-4107-961F-7BBFDD98D8C7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765089" y="3450300"/>
            <a:ext cx="1454321" cy="3401283"/>
          </a:xfrm>
          <a:custGeom>
            <a:avLst/>
            <a:gdLst>
              <a:gd name="connsiteX0" fmla="*/ 0 w 1536700"/>
              <a:gd name="connsiteY0" fmla="*/ 0 h 3260725"/>
              <a:gd name="connsiteX1" fmla="*/ 1536700 w 1536700"/>
              <a:gd name="connsiteY1" fmla="*/ 0 h 3260725"/>
              <a:gd name="connsiteX2" fmla="*/ 1536700 w 1536700"/>
              <a:gd name="connsiteY2" fmla="*/ 3260725 h 3260725"/>
              <a:gd name="connsiteX3" fmla="*/ 0 w 1536700"/>
              <a:gd name="connsiteY3" fmla="*/ 3260725 h 3260725"/>
              <a:gd name="connsiteX4" fmla="*/ 0 w 1536700"/>
              <a:gd name="connsiteY4" fmla="*/ 0 h 3260725"/>
              <a:gd name="connsiteX0" fmla="*/ 0 w 1536700"/>
              <a:gd name="connsiteY0" fmla="*/ 0 h 3260725"/>
              <a:gd name="connsiteX1" fmla="*/ 1528074 w 1536700"/>
              <a:gd name="connsiteY1" fmla="*/ 250166 h 3260725"/>
              <a:gd name="connsiteX2" fmla="*/ 1536700 w 1536700"/>
              <a:gd name="connsiteY2" fmla="*/ 3260725 h 3260725"/>
              <a:gd name="connsiteX3" fmla="*/ 0 w 1536700"/>
              <a:gd name="connsiteY3" fmla="*/ 3260725 h 3260725"/>
              <a:gd name="connsiteX4" fmla="*/ 0 w 1536700"/>
              <a:gd name="connsiteY4" fmla="*/ 0 h 3260725"/>
              <a:gd name="connsiteX0" fmla="*/ 0 w 1536700"/>
              <a:gd name="connsiteY0" fmla="*/ 0 h 3260725"/>
              <a:gd name="connsiteX1" fmla="*/ 1528074 w 1536700"/>
              <a:gd name="connsiteY1" fmla="*/ 250166 h 3260725"/>
              <a:gd name="connsiteX2" fmla="*/ 1536700 w 1536700"/>
              <a:gd name="connsiteY2" fmla="*/ 3260725 h 3260725"/>
              <a:gd name="connsiteX3" fmla="*/ 0 w 1536700"/>
              <a:gd name="connsiteY3" fmla="*/ 3260725 h 3260725"/>
              <a:gd name="connsiteX4" fmla="*/ 0 w 1536700"/>
              <a:gd name="connsiteY4" fmla="*/ 0 h 3260725"/>
              <a:gd name="connsiteX0" fmla="*/ 0 w 1536700"/>
              <a:gd name="connsiteY0" fmla="*/ 0 h 3321109"/>
              <a:gd name="connsiteX1" fmla="*/ 1528074 w 1536700"/>
              <a:gd name="connsiteY1" fmla="*/ 250166 h 3321109"/>
              <a:gd name="connsiteX2" fmla="*/ 1536700 w 1536700"/>
              <a:gd name="connsiteY2" fmla="*/ 3321109 h 3321109"/>
              <a:gd name="connsiteX3" fmla="*/ 0 w 1536700"/>
              <a:gd name="connsiteY3" fmla="*/ 3260725 h 3321109"/>
              <a:gd name="connsiteX4" fmla="*/ 0 w 1536700"/>
              <a:gd name="connsiteY4" fmla="*/ 0 h 332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700" h="3321109">
                <a:moveTo>
                  <a:pt x="0" y="0"/>
                </a:moveTo>
                <a:lnTo>
                  <a:pt x="1528074" y="250166"/>
                </a:lnTo>
                <a:cubicBezTo>
                  <a:pt x="1530949" y="1253686"/>
                  <a:pt x="1533825" y="2317589"/>
                  <a:pt x="1536700" y="3321109"/>
                </a:cubicBezTo>
                <a:lnTo>
                  <a:pt x="0" y="3260725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8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22499" y="2939494"/>
            <a:ext cx="1765487" cy="4129020"/>
          </a:xfrm>
          <a:custGeom>
            <a:avLst/>
            <a:gdLst>
              <a:gd name="connsiteX0" fmla="*/ 0 w 1536700"/>
              <a:gd name="connsiteY0" fmla="*/ 0 h 3260725"/>
              <a:gd name="connsiteX1" fmla="*/ 1536700 w 1536700"/>
              <a:gd name="connsiteY1" fmla="*/ 0 h 3260725"/>
              <a:gd name="connsiteX2" fmla="*/ 1536700 w 1536700"/>
              <a:gd name="connsiteY2" fmla="*/ 3260725 h 3260725"/>
              <a:gd name="connsiteX3" fmla="*/ 0 w 1536700"/>
              <a:gd name="connsiteY3" fmla="*/ 3260725 h 3260725"/>
              <a:gd name="connsiteX4" fmla="*/ 0 w 1536700"/>
              <a:gd name="connsiteY4" fmla="*/ 0 h 3260725"/>
              <a:gd name="connsiteX0" fmla="*/ 0 w 1536700"/>
              <a:gd name="connsiteY0" fmla="*/ 0 h 3260725"/>
              <a:gd name="connsiteX1" fmla="*/ 1528074 w 1536700"/>
              <a:gd name="connsiteY1" fmla="*/ 250166 h 3260725"/>
              <a:gd name="connsiteX2" fmla="*/ 1536700 w 1536700"/>
              <a:gd name="connsiteY2" fmla="*/ 3260725 h 3260725"/>
              <a:gd name="connsiteX3" fmla="*/ 0 w 1536700"/>
              <a:gd name="connsiteY3" fmla="*/ 3260725 h 3260725"/>
              <a:gd name="connsiteX4" fmla="*/ 0 w 1536700"/>
              <a:gd name="connsiteY4" fmla="*/ 0 h 3260725"/>
              <a:gd name="connsiteX0" fmla="*/ 0 w 1536700"/>
              <a:gd name="connsiteY0" fmla="*/ 0 h 3260725"/>
              <a:gd name="connsiteX1" fmla="*/ 1528074 w 1536700"/>
              <a:gd name="connsiteY1" fmla="*/ 250166 h 3260725"/>
              <a:gd name="connsiteX2" fmla="*/ 1536700 w 1536700"/>
              <a:gd name="connsiteY2" fmla="*/ 3260725 h 3260725"/>
              <a:gd name="connsiteX3" fmla="*/ 0 w 1536700"/>
              <a:gd name="connsiteY3" fmla="*/ 3260725 h 3260725"/>
              <a:gd name="connsiteX4" fmla="*/ 0 w 1536700"/>
              <a:gd name="connsiteY4" fmla="*/ 0 h 3260725"/>
              <a:gd name="connsiteX0" fmla="*/ 0 w 1536700"/>
              <a:gd name="connsiteY0" fmla="*/ 0 h 3321109"/>
              <a:gd name="connsiteX1" fmla="*/ 1528074 w 1536700"/>
              <a:gd name="connsiteY1" fmla="*/ 250166 h 3321109"/>
              <a:gd name="connsiteX2" fmla="*/ 1536700 w 1536700"/>
              <a:gd name="connsiteY2" fmla="*/ 3321109 h 3321109"/>
              <a:gd name="connsiteX3" fmla="*/ 0 w 1536700"/>
              <a:gd name="connsiteY3" fmla="*/ 3260725 h 3321109"/>
              <a:gd name="connsiteX4" fmla="*/ 0 w 1536700"/>
              <a:gd name="connsiteY4" fmla="*/ 0 h 332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700" h="3321109">
                <a:moveTo>
                  <a:pt x="0" y="0"/>
                </a:moveTo>
                <a:lnTo>
                  <a:pt x="1528074" y="250166"/>
                </a:lnTo>
                <a:cubicBezTo>
                  <a:pt x="1530949" y="1253686"/>
                  <a:pt x="1533825" y="2317589"/>
                  <a:pt x="1536700" y="3321109"/>
                </a:cubicBezTo>
                <a:lnTo>
                  <a:pt x="0" y="3260725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/>
          <p:nvPr userDrawn="1"/>
        </p:nvSpPr>
        <p:spPr>
          <a:xfrm>
            <a:off x="0" y="-635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grpSp>
        <p:nvGrpSpPr>
          <p:cNvPr id="17" name="Group 13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3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4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F0361A1-AF7A-44D1-903F-19D271BAECAC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765089" y="3450300"/>
            <a:ext cx="1454321" cy="3401283"/>
          </a:xfrm>
          <a:custGeom>
            <a:avLst/>
            <a:gdLst>
              <a:gd name="connsiteX0" fmla="*/ 0 w 1536700"/>
              <a:gd name="connsiteY0" fmla="*/ 0 h 3260725"/>
              <a:gd name="connsiteX1" fmla="*/ 1536700 w 1536700"/>
              <a:gd name="connsiteY1" fmla="*/ 0 h 3260725"/>
              <a:gd name="connsiteX2" fmla="*/ 1536700 w 1536700"/>
              <a:gd name="connsiteY2" fmla="*/ 3260725 h 3260725"/>
              <a:gd name="connsiteX3" fmla="*/ 0 w 1536700"/>
              <a:gd name="connsiteY3" fmla="*/ 3260725 h 3260725"/>
              <a:gd name="connsiteX4" fmla="*/ 0 w 1536700"/>
              <a:gd name="connsiteY4" fmla="*/ 0 h 3260725"/>
              <a:gd name="connsiteX0" fmla="*/ 0 w 1536700"/>
              <a:gd name="connsiteY0" fmla="*/ 0 h 3260725"/>
              <a:gd name="connsiteX1" fmla="*/ 1528074 w 1536700"/>
              <a:gd name="connsiteY1" fmla="*/ 250166 h 3260725"/>
              <a:gd name="connsiteX2" fmla="*/ 1536700 w 1536700"/>
              <a:gd name="connsiteY2" fmla="*/ 3260725 h 3260725"/>
              <a:gd name="connsiteX3" fmla="*/ 0 w 1536700"/>
              <a:gd name="connsiteY3" fmla="*/ 3260725 h 3260725"/>
              <a:gd name="connsiteX4" fmla="*/ 0 w 1536700"/>
              <a:gd name="connsiteY4" fmla="*/ 0 h 3260725"/>
              <a:gd name="connsiteX0" fmla="*/ 0 w 1536700"/>
              <a:gd name="connsiteY0" fmla="*/ 0 h 3260725"/>
              <a:gd name="connsiteX1" fmla="*/ 1528074 w 1536700"/>
              <a:gd name="connsiteY1" fmla="*/ 250166 h 3260725"/>
              <a:gd name="connsiteX2" fmla="*/ 1536700 w 1536700"/>
              <a:gd name="connsiteY2" fmla="*/ 3260725 h 3260725"/>
              <a:gd name="connsiteX3" fmla="*/ 0 w 1536700"/>
              <a:gd name="connsiteY3" fmla="*/ 3260725 h 3260725"/>
              <a:gd name="connsiteX4" fmla="*/ 0 w 1536700"/>
              <a:gd name="connsiteY4" fmla="*/ 0 h 3260725"/>
              <a:gd name="connsiteX0" fmla="*/ 0 w 1536700"/>
              <a:gd name="connsiteY0" fmla="*/ 0 h 3321109"/>
              <a:gd name="connsiteX1" fmla="*/ 1528074 w 1536700"/>
              <a:gd name="connsiteY1" fmla="*/ 250166 h 3321109"/>
              <a:gd name="connsiteX2" fmla="*/ 1536700 w 1536700"/>
              <a:gd name="connsiteY2" fmla="*/ 3321109 h 3321109"/>
              <a:gd name="connsiteX3" fmla="*/ 0 w 1536700"/>
              <a:gd name="connsiteY3" fmla="*/ 3260725 h 3321109"/>
              <a:gd name="connsiteX4" fmla="*/ 0 w 1536700"/>
              <a:gd name="connsiteY4" fmla="*/ 0 h 332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700" h="3321109">
                <a:moveTo>
                  <a:pt x="0" y="0"/>
                </a:moveTo>
                <a:lnTo>
                  <a:pt x="1528074" y="250166"/>
                </a:lnTo>
                <a:cubicBezTo>
                  <a:pt x="1530949" y="1253686"/>
                  <a:pt x="1533825" y="2317589"/>
                  <a:pt x="1536700" y="3321109"/>
                </a:cubicBezTo>
                <a:lnTo>
                  <a:pt x="0" y="3260725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8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22499" y="2939494"/>
            <a:ext cx="1765487" cy="4129020"/>
          </a:xfrm>
          <a:custGeom>
            <a:avLst/>
            <a:gdLst>
              <a:gd name="connsiteX0" fmla="*/ 0 w 1536700"/>
              <a:gd name="connsiteY0" fmla="*/ 0 h 3260725"/>
              <a:gd name="connsiteX1" fmla="*/ 1536700 w 1536700"/>
              <a:gd name="connsiteY1" fmla="*/ 0 h 3260725"/>
              <a:gd name="connsiteX2" fmla="*/ 1536700 w 1536700"/>
              <a:gd name="connsiteY2" fmla="*/ 3260725 h 3260725"/>
              <a:gd name="connsiteX3" fmla="*/ 0 w 1536700"/>
              <a:gd name="connsiteY3" fmla="*/ 3260725 h 3260725"/>
              <a:gd name="connsiteX4" fmla="*/ 0 w 1536700"/>
              <a:gd name="connsiteY4" fmla="*/ 0 h 3260725"/>
              <a:gd name="connsiteX0" fmla="*/ 0 w 1536700"/>
              <a:gd name="connsiteY0" fmla="*/ 0 h 3260725"/>
              <a:gd name="connsiteX1" fmla="*/ 1528074 w 1536700"/>
              <a:gd name="connsiteY1" fmla="*/ 250166 h 3260725"/>
              <a:gd name="connsiteX2" fmla="*/ 1536700 w 1536700"/>
              <a:gd name="connsiteY2" fmla="*/ 3260725 h 3260725"/>
              <a:gd name="connsiteX3" fmla="*/ 0 w 1536700"/>
              <a:gd name="connsiteY3" fmla="*/ 3260725 h 3260725"/>
              <a:gd name="connsiteX4" fmla="*/ 0 w 1536700"/>
              <a:gd name="connsiteY4" fmla="*/ 0 h 3260725"/>
              <a:gd name="connsiteX0" fmla="*/ 0 w 1536700"/>
              <a:gd name="connsiteY0" fmla="*/ 0 h 3260725"/>
              <a:gd name="connsiteX1" fmla="*/ 1528074 w 1536700"/>
              <a:gd name="connsiteY1" fmla="*/ 250166 h 3260725"/>
              <a:gd name="connsiteX2" fmla="*/ 1536700 w 1536700"/>
              <a:gd name="connsiteY2" fmla="*/ 3260725 h 3260725"/>
              <a:gd name="connsiteX3" fmla="*/ 0 w 1536700"/>
              <a:gd name="connsiteY3" fmla="*/ 3260725 h 3260725"/>
              <a:gd name="connsiteX4" fmla="*/ 0 w 1536700"/>
              <a:gd name="connsiteY4" fmla="*/ 0 h 3260725"/>
              <a:gd name="connsiteX0" fmla="*/ 0 w 1536700"/>
              <a:gd name="connsiteY0" fmla="*/ 0 h 3321109"/>
              <a:gd name="connsiteX1" fmla="*/ 1528074 w 1536700"/>
              <a:gd name="connsiteY1" fmla="*/ 250166 h 3321109"/>
              <a:gd name="connsiteX2" fmla="*/ 1536700 w 1536700"/>
              <a:gd name="connsiteY2" fmla="*/ 3321109 h 3321109"/>
              <a:gd name="connsiteX3" fmla="*/ 0 w 1536700"/>
              <a:gd name="connsiteY3" fmla="*/ 3260725 h 3321109"/>
              <a:gd name="connsiteX4" fmla="*/ 0 w 1536700"/>
              <a:gd name="connsiteY4" fmla="*/ 0 h 332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700" h="3321109">
                <a:moveTo>
                  <a:pt x="0" y="0"/>
                </a:moveTo>
                <a:lnTo>
                  <a:pt x="1528074" y="250166"/>
                </a:lnTo>
                <a:cubicBezTo>
                  <a:pt x="1530949" y="1253686"/>
                  <a:pt x="1533825" y="2317589"/>
                  <a:pt x="1536700" y="3321109"/>
                </a:cubicBezTo>
                <a:lnTo>
                  <a:pt x="0" y="3260725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FE28AF2-98C8-4659-92CC-141F2AE76C13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7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8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19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0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1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2" name="Group 32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FDFF5C2-87C8-4AAB-BAAE-105302E43417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8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0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1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2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3" name="Group 32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4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53920" y="2098491"/>
            <a:ext cx="1697846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C085666-FB26-4ACA-AEFB-42196E59D6C4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FAC26D4-CAF0-4A23-8A87-C9421D98216B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" name="TextBox 45"/>
          <p:cNvSpPr txBox="1"/>
          <p:nvPr userDrawn="1"/>
        </p:nvSpPr>
        <p:spPr>
          <a:xfrm>
            <a:off x="9737725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46"/>
          <p:cNvGrpSpPr>
            <a:grpSpLocks/>
          </p:cNvGrpSpPr>
          <p:nvPr userDrawn="1"/>
        </p:nvGrpSpPr>
        <p:grpSpPr bwMode="auto">
          <a:xfrm>
            <a:off x="11483975" y="6408738"/>
            <a:ext cx="223838" cy="222250"/>
            <a:chOff x="4328868" y="5502988"/>
            <a:chExt cx="500307" cy="493774"/>
          </a:xfrm>
        </p:grpSpPr>
        <p:sp>
          <p:nvSpPr>
            <p:cNvPr id="18" name="Freeform 4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4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0" name="Group 49"/>
          <p:cNvGrpSpPr>
            <a:grpSpLocks/>
          </p:cNvGrpSpPr>
          <p:nvPr userDrawn="1"/>
        </p:nvGrpSpPr>
        <p:grpSpPr bwMode="auto">
          <a:xfrm flipH="1">
            <a:off x="11793538" y="6408738"/>
            <a:ext cx="223837" cy="222250"/>
            <a:chOff x="4328868" y="5502988"/>
            <a:chExt cx="500307" cy="493774"/>
          </a:xfrm>
        </p:grpSpPr>
        <p:sp>
          <p:nvSpPr>
            <p:cNvPr id="21" name="Freeform 5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2" name="Freeform 5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3" name="Rectangle 1"/>
          <p:cNvSpPr/>
          <p:nvPr userDrawn="1"/>
        </p:nvSpPr>
        <p:spPr>
          <a:xfrm>
            <a:off x="0" y="0"/>
            <a:ext cx="429736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8130" y="1334377"/>
            <a:ext cx="1799490" cy="179949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2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E6E2F80-AF79-4F9A-B25C-37DACC3B8E5B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7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8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19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0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1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4A62BBF-1EC8-4394-8C5A-DC4C277389E2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extBox 32"/>
          <p:cNvSpPr txBox="1"/>
          <p:nvPr userDrawn="1"/>
        </p:nvSpPr>
        <p:spPr>
          <a:xfrm>
            <a:off x="9737725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oup 35"/>
          <p:cNvGrpSpPr>
            <a:grpSpLocks/>
          </p:cNvGrpSpPr>
          <p:nvPr userDrawn="1"/>
        </p:nvGrpSpPr>
        <p:grpSpPr bwMode="auto">
          <a:xfrm>
            <a:off x="11483975" y="6408738"/>
            <a:ext cx="223838" cy="222250"/>
            <a:chOff x="4328868" y="5502988"/>
            <a:chExt cx="500307" cy="493774"/>
          </a:xfrm>
        </p:grpSpPr>
        <p:sp>
          <p:nvSpPr>
            <p:cNvPr id="17" name="Freeform 3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8" name="Freeform 3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19" name="Group 43"/>
          <p:cNvGrpSpPr>
            <a:grpSpLocks/>
          </p:cNvGrpSpPr>
          <p:nvPr userDrawn="1"/>
        </p:nvGrpSpPr>
        <p:grpSpPr bwMode="auto">
          <a:xfrm flipH="1">
            <a:off x="11793538" y="6408738"/>
            <a:ext cx="223837" cy="222250"/>
            <a:chOff x="4328868" y="5502988"/>
            <a:chExt cx="500307" cy="493774"/>
          </a:xfrm>
        </p:grpSpPr>
        <p:sp>
          <p:nvSpPr>
            <p:cNvPr id="20" name="Freeform 44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1" name="Freeform 45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5"/>
          <p:cNvSpPr/>
          <p:nvPr userDrawn="1"/>
        </p:nvSpPr>
        <p:spPr>
          <a:xfrm rot="5400000" flipV="1">
            <a:off x="6571457" y="1237456"/>
            <a:ext cx="6858000" cy="4383087"/>
          </a:xfrm>
          <a:custGeom>
            <a:avLst/>
            <a:gdLst>
              <a:gd name="connsiteX0" fmla="*/ 0 w 6858000"/>
              <a:gd name="connsiteY0" fmla="*/ 255625 h 4383396"/>
              <a:gd name="connsiteX1" fmla="*/ 0 w 6858000"/>
              <a:gd name="connsiteY1" fmla="*/ 4383396 h 4383396"/>
              <a:gd name="connsiteX2" fmla="*/ 6858000 w 6858000"/>
              <a:gd name="connsiteY2" fmla="*/ 4383396 h 4383396"/>
              <a:gd name="connsiteX3" fmla="*/ 6858000 w 6858000"/>
              <a:gd name="connsiteY3" fmla="*/ 255625 h 4383396"/>
              <a:gd name="connsiteX4" fmla="*/ 3766065 w 6858000"/>
              <a:gd name="connsiteY4" fmla="*/ 255625 h 4383396"/>
              <a:gd name="connsiteX5" fmla="*/ 3429001 w 6858000"/>
              <a:gd name="connsiteY5" fmla="*/ 0 h 4383396"/>
              <a:gd name="connsiteX6" fmla="*/ 3091936 w 6858000"/>
              <a:gd name="connsiteY6" fmla="*/ 255625 h 438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4383396">
                <a:moveTo>
                  <a:pt x="0" y="255625"/>
                </a:moveTo>
                <a:lnTo>
                  <a:pt x="0" y="4383396"/>
                </a:lnTo>
                <a:lnTo>
                  <a:pt x="6858000" y="4383396"/>
                </a:lnTo>
                <a:lnTo>
                  <a:pt x="6858000" y="255625"/>
                </a:lnTo>
                <a:lnTo>
                  <a:pt x="3766065" y="255625"/>
                </a:lnTo>
                <a:lnTo>
                  <a:pt x="3429001" y="0"/>
                </a:lnTo>
                <a:lnTo>
                  <a:pt x="3091936" y="255625"/>
                </a:lnTo>
                <a:close/>
              </a:path>
            </a:pathLst>
          </a:custGeom>
          <a:pattFill prst="pct5">
            <a:fgClr>
              <a:schemeClr val="tx2">
                <a:lumMod val="50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grpSp>
        <p:nvGrpSpPr>
          <p:cNvPr id="14" name="Group 79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0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1" name="TextBox 86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D49193A-7D26-40A5-8A39-4A0B869CE4D6}" type="slidenum">
              <a:rPr lang="id-ID" b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extBox 87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88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24" name="Freeform 89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5" name="Freeform 9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6" name="Group 91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7" name="Freeform 9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8" name="Freeform 9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/>
      <p:bldP spid="2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5"/>
          <p:cNvSpPr/>
          <p:nvPr userDrawn="1"/>
        </p:nvSpPr>
        <p:spPr>
          <a:xfrm rot="5400000" flipV="1">
            <a:off x="6571457" y="1237456"/>
            <a:ext cx="6858000" cy="4383087"/>
          </a:xfrm>
          <a:custGeom>
            <a:avLst/>
            <a:gdLst>
              <a:gd name="connsiteX0" fmla="*/ 0 w 6858000"/>
              <a:gd name="connsiteY0" fmla="*/ 255625 h 4383396"/>
              <a:gd name="connsiteX1" fmla="*/ 0 w 6858000"/>
              <a:gd name="connsiteY1" fmla="*/ 4383396 h 4383396"/>
              <a:gd name="connsiteX2" fmla="*/ 6858000 w 6858000"/>
              <a:gd name="connsiteY2" fmla="*/ 4383396 h 4383396"/>
              <a:gd name="connsiteX3" fmla="*/ 6858000 w 6858000"/>
              <a:gd name="connsiteY3" fmla="*/ 255625 h 4383396"/>
              <a:gd name="connsiteX4" fmla="*/ 3766065 w 6858000"/>
              <a:gd name="connsiteY4" fmla="*/ 255625 h 4383396"/>
              <a:gd name="connsiteX5" fmla="*/ 3429001 w 6858000"/>
              <a:gd name="connsiteY5" fmla="*/ 0 h 4383396"/>
              <a:gd name="connsiteX6" fmla="*/ 3091936 w 6858000"/>
              <a:gd name="connsiteY6" fmla="*/ 255625 h 438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4383396">
                <a:moveTo>
                  <a:pt x="0" y="255625"/>
                </a:moveTo>
                <a:lnTo>
                  <a:pt x="0" y="4383396"/>
                </a:lnTo>
                <a:lnTo>
                  <a:pt x="6858000" y="4383396"/>
                </a:lnTo>
                <a:lnTo>
                  <a:pt x="6858000" y="255625"/>
                </a:lnTo>
                <a:lnTo>
                  <a:pt x="3766065" y="255625"/>
                </a:lnTo>
                <a:lnTo>
                  <a:pt x="3429001" y="0"/>
                </a:lnTo>
                <a:lnTo>
                  <a:pt x="3091936" y="255625"/>
                </a:lnTo>
                <a:close/>
              </a:path>
            </a:pathLst>
          </a:custGeom>
          <a:pattFill prst="pct5">
            <a:fgClr>
              <a:schemeClr val="accent1">
                <a:lumMod val="5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grpSp>
        <p:nvGrpSpPr>
          <p:cNvPr id="14" name="Group 79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0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1" name="TextBox 86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29A2C80-5490-4AF6-B26D-EB33A5DD5D85}" type="slidenum">
              <a:rPr lang="id-ID" b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extBox 87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88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24" name="Freeform 89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5" name="Freeform 9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6" name="Group 91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7" name="Freeform 9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8" name="Freeform 9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/>
      <p:bldP spid="2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5"/>
          <p:cNvSpPr/>
          <p:nvPr userDrawn="1"/>
        </p:nvSpPr>
        <p:spPr>
          <a:xfrm rot="5400000" flipV="1">
            <a:off x="6571457" y="1237456"/>
            <a:ext cx="6858000" cy="4383087"/>
          </a:xfrm>
          <a:custGeom>
            <a:avLst/>
            <a:gdLst>
              <a:gd name="connsiteX0" fmla="*/ 0 w 6858000"/>
              <a:gd name="connsiteY0" fmla="*/ 255625 h 4383396"/>
              <a:gd name="connsiteX1" fmla="*/ 0 w 6858000"/>
              <a:gd name="connsiteY1" fmla="*/ 4383396 h 4383396"/>
              <a:gd name="connsiteX2" fmla="*/ 6858000 w 6858000"/>
              <a:gd name="connsiteY2" fmla="*/ 4383396 h 4383396"/>
              <a:gd name="connsiteX3" fmla="*/ 6858000 w 6858000"/>
              <a:gd name="connsiteY3" fmla="*/ 255625 h 4383396"/>
              <a:gd name="connsiteX4" fmla="*/ 3766065 w 6858000"/>
              <a:gd name="connsiteY4" fmla="*/ 255625 h 4383396"/>
              <a:gd name="connsiteX5" fmla="*/ 3429001 w 6858000"/>
              <a:gd name="connsiteY5" fmla="*/ 0 h 4383396"/>
              <a:gd name="connsiteX6" fmla="*/ 3091936 w 6858000"/>
              <a:gd name="connsiteY6" fmla="*/ 255625 h 438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4383396">
                <a:moveTo>
                  <a:pt x="0" y="255625"/>
                </a:moveTo>
                <a:lnTo>
                  <a:pt x="0" y="4383396"/>
                </a:lnTo>
                <a:lnTo>
                  <a:pt x="6858000" y="4383396"/>
                </a:lnTo>
                <a:lnTo>
                  <a:pt x="6858000" y="255625"/>
                </a:lnTo>
                <a:lnTo>
                  <a:pt x="3766065" y="255625"/>
                </a:lnTo>
                <a:lnTo>
                  <a:pt x="3429001" y="0"/>
                </a:lnTo>
                <a:lnTo>
                  <a:pt x="3091936" y="255625"/>
                </a:lnTo>
                <a:close/>
              </a:path>
            </a:pathLst>
          </a:custGeom>
          <a:pattFill prst="pct5">
            <a:fgClr>
              <a:schemeClr val="accent2">
                <a:lumMod val="50000"/>
              </a:schemeClr>
            </a:fgClr>
            <a:bgClr>
              <a:schemeClr val="accent3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grpSp>
        <p:nvGrpSpPr>
          <p:cNvPr id="14" name="Group 79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0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1" name="TextBox 86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44C870C-0923-4E3E-A72A-5645D43BDAAC}" type="slidenum">
              <a:rPr lang="id-ID" b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extBox 87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88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24" name="Freeform 89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5" name="Freeform 9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6" name="Group 91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7" name="Freeform 9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8" name="Freeform 9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/>
      <p:bldP spid="2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5033963"/>
          </a:xfrm>
          <a:prstGeom prst="rect">
            <a:avLst/>
          </a:prstGeom>
          <a:pattFill prst="pct5">
            <a:fgClr>
              <a:schemeClr val="accent2">
                <a:lumMod val="50000"/>
              </a:schemeClr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C44A8A6-3D3F-464E-93D1-26150DA2A84A}" type="slidenum">
              <a:rPr lang="id-ID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33"/>
          <p:cNvSpPr txBox="1"/>
          <p:nvPr userDrawn="1"/>
        </p:nvSpPr>
        <p:spPr>
          <a:xfrm>
            <a:off x="9737725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34"/>
          <p:cNvGrpSpPr>
            <a:grpSpLocks/>
          </p:cNvGrpSpPr>
          <p:nvPr userDrawn="1"/>
        </p:nvGrpSpPr>
        <p:grpSpPr bwMode="auto">
          <a:xfrm>
            <a:off x="11483975" y="6408738"/>
            <a:ext cx="223838" cy="222250"/>
            <a:chOff x="4328868" y="5502988"/>
            <a:chExt cx="500307" cy="493774"/>
          </a:xfrm>
        </p:grpSpPr>
        <p:sp>
          <p:nvSpPr>
            <p:cNvPr id="18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0" name="Group 40"/>
          <p:cNvGrpSpPr>
            <a:grpSpLocks/>
          </p:cNvGrpSpPr>
          <p:nvPr userDrawn="1"/>
        </p:nvGrpSpPr>
        <p:grpSpPr bwMode="auto">
          <a:xfrm flipH="1">
            <a:off x="11793538" y="6408738"/>
            <a:ext cx="223837" cy="222250"/>
            <a:chOff x="4328868" y="5502988"/>
            <a:chExt cx="500307" cy="493774"/>
          </a:xfrm>
        </p:grpSpPr>
        <p:sp>
          <p:nvSpPr>
            <p:cNvPr id="21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2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820CD9C-89B4-4539-9178-A5E40D579636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558000"/>
            <a:ext cx="12192000" cy="43000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grpSp>
        <p:nvGrpSpPr>
          <p:cNvPr id="16" name="Group 13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2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3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D399F5E-D1D1-42C9-A42E-C03826FC1C6C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4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5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26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7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8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9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30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492866"/>
            <a:ext cx="6080289" cy="2003425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id-ID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5650" y="2492866"/>
            <a:ext cx="6080289" cy="2003425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3" grpId="0"/>
      <p:bldP spid="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grpSp>
        <p:nvGrpSpPr>
          <p:cNvPr id="14" name="Group 13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0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9D6BADC-CA5A-4958-8316-90F597661099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2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24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5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6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7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8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3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5650" y="2322864"/>
            <a:ext cx="6080289" cy="2003425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/>
      <p:bldP spid="2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936700" y="1225485"/>
            <a:ext cx="2375163" cy="32633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2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5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6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17" name="Group 27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18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9157ECB-0EC1-4BFD-9B58-3706BD82B14C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7" name="TextBox 34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oup 38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9" name="Freeform 39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0" name="Freeform 4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1" name="Group 41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2" name="Freeform 4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3" name="Freeform 4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4546" y="0"/>
            <a:ext cx="6277454" cy="6858000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grpSp>
        <p:nvGrpSpPr>
          <p:cNvPr id="15" name="Group 13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1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2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5149604-FB9E-4B3A-87D5-2185CD8AA0D9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3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25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6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7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8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9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324101"/>
            <a:ext cx="12192000" cy="205263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/>
      <p:bldP spid="2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grpSp>
        <p:nvGrpSpPr>
          <p:cNvPr id="15" name="Group 13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1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2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7B9F349-825A-4930-9185-4F187B867299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3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25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6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7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8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9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324101"/>
            <a:ext cx="12192000" cy="205263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03531" y="2173288"/>
            <a:ext cx="3154363" cy="2016125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/>
      <p:bldP spid="23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grpSp>
        <p:nvGrpSpPr>
          <p:cNvPr id="17" name="Group 13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3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4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FB9A494-A7C6-44C7-ABD3-62C68D3093A2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5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27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8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9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30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31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50174" y="2284944"/>
            <a:ext cx="1697846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71864" y="2284944"/>
            <a:ext cx="1697846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08785" y="2284944"/>
            <a:ext cx="1697846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30475" y="2284944"/>
            <a:ext cx="1697846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/>
      <p:bldP spid="2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grpSp>
        <p:nvGrpSpPr>
          <p:cNvPr id="17" name="Group 13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3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4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FA1313D-A046-4CC2-AE69-F20ED89B2F5F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5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27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8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9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30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31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50174" y="2284944"/>
            <a:ext cx="1697846" cy="16978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71864" y="2284944"/>
            <a:ext cx="1697846" cy="16978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08785" y="2284944"/>
            <a:ext cx="1697846" cy="16978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30475" y="2284944"/>
            <a:ext cx="1697846" cy="16978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/>
      <p:bldP spid="25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 userDrawn="1"/>
        </p:nvSpPr>
        <p:spPr>
          <a:xfrm>
            <a:off x="9756775" y="0"/>
            <a:ext cx="2432050" cy="2432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0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3" name="TextBox 72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615A277-5334-429B-9593-74F6F4AE9C55}" type="slidenum">
              <a:rPr lang="id-ID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6564" y="2493"/>
            <a:ext cx="2427288" cy="24272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90760" y="2493"/>
            <a:ext cx="2427288" cy="24272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16117" y="2493"/>
            <a:ext cx="2427288" cy="24272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38815" y="2493"/>
            <a:ext cx="2427288" cy="24272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6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6564" y="2424590"/>
            <a:ext cx="2427288" cy="24272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6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90760" y="2424590"/>
            <a:ext cx="2427288" cy="24272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916117" y="2424590"/>
            <a:ext cx="2427288" cy="24272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338815" y="2424590"/>
            <a:ext cx="2427288" cy="24272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6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9761966" y="2424590"/>
            <a:ext cx="2427288" cy="24272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0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4" name="TextBox 81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E4519B-14B4-4017-BB69-1C835C63F800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895321"/>
            <a:ext cx="2436813" cy="19812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435274" y="2895321"/>
            <a:ext cx="2436813" cy="19812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15471" y="2895321"/>
            <a:ext cx="2436813" cy="19812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750551" y="2895321"/>
            <a:ext cx="2436813" cy="19812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4876800"/>
            <a:ext cx="2436813" cy="19812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5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35274" y="4876800"/>
            <a:ext cx="2436813" cy="19812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5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878460" y="4876800"/>
            <a:ext cx="2436813" cy="19812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5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315471" y="4876800"/>
            <a:ext cx="2436813" cy="19812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5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9750551" y="4876800"/>
            <a:ext cx="2436813" cy="19812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8435" y="2600880"/>
            <a:ext cx="3085684" cy="2508751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0" name="TextBox 81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DB94583-7501-457B-AE41-E1C1608F9AF9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896"/>
            <a:ext cx="3340100" cy="39243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40041" y="896"/>
            <a:ext cx="5497259" cy="39243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837300" y="0"/>
            <a:ext cx="3354700" cy="1962364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300" y="1962832"/>
            <a:ext cx="3354700" cy="1962364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3924300"/>
            <a:ext cx="3986658" cy="29337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5588" y="3924300"/>
            <a:ext cx="4876412" cy="29337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0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363FEDA-BFE5-4FE0-A49A-5CC93BF13EB4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1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2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23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4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5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6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7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8" name="Group 32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22375" y="1945431"/>
            <a:ext cx="3106738" cy="2016211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33786" y="1945431"/>
            <a:ext cx="3106738" cy="2016211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8048" y="1945431"/>
            <a:ext cx="3106738" cy="2016211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4177345"/>
            <a:ext cx="3106738" cy="2016211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4177345"/>
            <a:ext cx="3106738" cy="2016211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4177345"/>
            <a:ext cx="3106738" cy="2016211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7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A3FC259-F515-408D-BC9C-347AA664BE0C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8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20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1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2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3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4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5" name="Group 32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45466" y="2283008"/>
            <a:ext cx="4969744" cy="375333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16763" y="2283008"/>
            <a:ext cx="4969744" cy="375333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0"/>
            <a:ext cx="12192000" cy="41529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TextBox 12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2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8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0" name="Group 27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1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2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3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4" name="TextBox 31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2C6A60C-D356-4A4A-8B6C-E70C25B94622}" type="slidenum">
              <a:rPr lang="id-ID" b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65737" y="921256"/>
            <a:ext cx="1660525" cy="165893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23" grpId="0" animBg="1"/>
      <p:bldP spid="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3FEF220-760E-4B5E-80BB-81EE1A7B75FF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9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0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1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2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3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4" name="Group 32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45466" y="2283008"/>
            <a:ext cx="4969744" cy="375333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F51B4B5-26CE-4CAA-B56C-145E9CB63AE6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8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0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1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2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3" name="Group 32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4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16763" y="2283008"/>
            <a:ext cx="4969744" cy="3753338"/>
          </a:xfrm>
        </p:spPr>
        <p:txBody>
          <a:bodyPr rtlCol="0">
            <a:normAutofit/>
          </a:bodyPr>
          <a:lstStyle/>
          <a:p>
            <a:pPr lvl="0"/>
            <a:endParaRPr lang="id-ID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D1F69E5-3C8A-4DC6-8588-EF2292C40641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8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0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1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2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3" name="Group 32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7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66299" y="3164617"/>
            <a:ext cx="6819990" cy="4020519"/>
          </a:xfrm>
        </p:spPr>
        <p:txBody>
          <a:bodyPr rtlCol="0">
            <a:normAutofit/>
          </a:bodyPr>
          <a:lstStyle/>
          <a:p>
            <a:pPr lvl="0"/>
            <a:endParaRPr lang="id-ID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5"/>
          <p:cNvSpPr/>
          <p:nvPr userDrawn="1"/>
        </p:nvSpPr>
        <p:spPr>
          <a:xfrm>
            <a:off x="0" y="0"/>
            <a:ext cx="12192000" cy="3133725"/>
          </a:xfrm>
          <a:prstGeom prst="rect">
            <a:avLst/>
          </a:prstGeom>
          <a:pattFill prst="pct5">
            <a:fgClr>
              <a:schemeClr val="accent2">
                <a:lumMod val="75000"/>
              </a:schemeClr>
            </a:fgClr>
            <a:bgClr>
              <a:schemeClr val="accent1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9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0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1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2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3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4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5" name="TextBox 35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95A9F19-4210-4258-8A3C-EBC0AA782083}" type="slidenum">
              <a:rPr lang="id-ID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70999" y="1344224"/>
            <a:ext cx="1550340" cy="2598991"/>
          </a:xfrm>
        </p:spPr>
        <p:txBody>
          <a:bodyPr rtlCol="0">
            <a:normAutofit/>
          </a:bodyPr>
          <a:lstStyle/>
          <a:p>
            <a:pPr lvl="0"/>
            <a:endParaRPr lang="id-ID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70150" y="902768"/>
            <a:ext cx="1776413" cy="2977979"/>
          </a:xfrm>
        </p:spPr>
        <p:txBody>
          <a:bodyPr rtlCol="0">
            <a:normAutofit/>
          </a:bodyPr>
          <a:lstStyle/>
          <a:p>
            <a:pPr lvl="0"/>
            <a:endParaRPr lang="id-ID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4" grpId="0" animBg="1"/>
      <p:bldP spid="25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/>
          <p:nvPr userDrawn="1"/>
        </p:nvSpPr>
        <p:spPr>
          <a:xfrm>
            <a:off x="0" y="0"/>
            <a:ext cx="12187238" cy="4000500"/>
          </a:xfrm>
          <a:prstGeom prst="rect">
            <a:avLst/>
          </a:prstGeom>
          <a:pattFill prst="pct90">
            <a:fgClr>
              <a:schemeClr val="accent3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8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0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1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2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3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4" name="TextBox 36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ABBA885-FFE4-489E-8FA2-71C696B62315}" type="slidenum">
              <a:rPr lang="id-ID" b="1">
                <a:solidFill>
                  <a:schemeClr val="accent3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65098" y="1704098"/>
            <a:ext cx="3633145" cy="2288465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23" grpId="0" animBg="1"/>
      <p:bldP spid="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/>
          <p:cNvSpPr/>
          <p:nvPr userDrawn="1"/>
        </p:nvSpPr>
        <p:spPr>
          <a:xfrm>
            <a:off x="0" y="0"/>
            <a:ext cx="12187238" cy="3992563"/>
          </a:xfrm>
          <a:prstGeom prst="rect">
            <a:avLst/>
          </a:prstGeom>
          <a:pattFill prst="pct90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8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0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1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2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3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4" name="TextBox 36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2B194A0-8CEE-41FF-B8F0-416ACC4B2B36}" type="slidenum">
              <a:rPr lang="id-ID" b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591195" y="1200790"/>
            <a:ext cx="2074831" cy="3955103"/>
          </a:xfrm>
          <a:custGeom>
            <a:avLst/>
            <a:gdLst>
              <a:gd name="connsiteX0" fmla="*/ 0 w 2106612"/>
              <a:gd name="connsiteY0" fmla="*/ 0 h 3568700"/>
              <a:gd name="connsiteX1" fmla="*/ 2106612 w 2106612"/>
              <a:gd name="connsiteY1" fmla="*/ 0 h 3568700"/>
              <a:gd name="connsiteX2" fmla="*/ 2106612 w 2106612"/>
              <a:gd name="connsiteY2" fmla="*/ 3568700 h 3568700"/>
              <a:gd name="connsiteX3" fmla="*/ 0 w 2106612"/>
              <a:gd name="connsiteY3" fmla="*/ 3568700 h 3568700"/>
              <a:gd name="connsiteX4" fmla="*/ 0 w 2106612"/>
              <a:gd name="connsiteY4" fmla="*/ 0 h 3568700"/>
              <a:gd name="connsiteX0" fmla="*/ 0 w 2106612"/>
              <a:gd name="connsiteY0" fmla="*/ 275421 h 3844121"/>
              <a:gd name="connsiteX1" fmla="*/ 2106612 w 2106612"/>
              <a:gd name="connsiteY1" fmla="*/ 0 h 3844121"/>
              <a:gd name="connsiteX2" fmla="*/ 2106612 w 2106612"/>
              <a:gd name="connsiteY2" fmla="*/ 3844121 h 3844121"/>
              <a:gd name="connsiteX3" fmla="*/ 0 w 2106612"/>
              <a:gd name="connsiteY3" fmla="*/ 3844121 h 3844121"/>
              <a:gd name="connsiteX4" fmla="*/ 0 w 2106612"/>
              <a:gd name="connsiteY4" fmla="*/ 275421 h 3844121"/>
              <a:gd name="connsiteX0" fmla="*/ 0 w 2128646"/>
              <a:gd name="connsiteY0" fmla="*/ 275421 h 3844121"/>
              <a:gd name="connsiteX1" fmla="*/ 2106612 w 2128646"/>
              <a:gd name="connsiteY1" fmla="*/ 0 h 3844121"/>
              <a:gd name="connsiteX2" fmla="*/ 2128646 w 2128646"/>
              <a:gd name="connsiteY2" fmla="*/ 3744969 h 3844121"/>
              <a:gd name="connsiteX3" fmla="*/ 0 w 2128646"/>
              <a:gd name="connsiteY3" fmla="*/ 3844121 h 3844121"/>
              <a:gd name="connsiteX4" fmla="*/ 0 w 2128646"/>
              <a:gd name="connsiteY4" fmla="*/ 275421 h 3844121"/>
              <a:gd name="connsiteX0" fmla="*/ 110168 w 2128646"/>
              <a:gd name="connsiteY0" fmla="*/ 297454 h 3844121"/>
              <a:gd name="connsiteX1" fmla="*/ 2106612 w 2128646"/>
              <a:gd name="connsiteY1" fmla="*/ 0 h 3844121"/>
              <a:gd name="connsiteX2" fmla="*/ 2128646 w 2128646"/>
              <a:gd name="connsiteY2" fmla="*/ 3744969 h 3844121"/>
              <a:gd name="connsiteX3" fmla="*/ 0 w 2128646"/>
              <a:gd name="connsiteY3" fmla="*/ 3844121 h 3844121"/>
              <a:gd name="connsiteX4" fmla="*/ 110168 w 2128646"/>
              <a:gd name="connsiteY4" fmla="*/ 297454 h 3844121"/>
              <a:gd name="connsiteX0" fmla="*/ 110168 w 2128646"/>
              <a:gd name="connsiteY0" fmla="*/ 330504 h 3877171"/>
              <a:gd name="connsiteX1" fmla="*/ 2106612 w 2128646"/>
              <a:gd name="connsiteY1" fmla="*/ 0 h 3877171"/>
              <a:gd name="connsiteX2" fmla="*/ 2128646 w 2128646"/>
              <a:gd name="connsiteY2" fmla="*/ 3778019 h 3877171"/>
              <a:gd name="connsiteX3" fmla="*/ 0 w 2128646"/>
              <a:gd name="connsiteY3" fmla="*/ 3877171 h 3877171"/>
              <a:gd name="connsiteX4" fmla="*/ 110168 w 2128646"/>
              <a:gd name="connsiteY4" fmla="*/ 330504 h 3877171"/>
              <a:gd name="connsiteX0" fmla="*/ 66100 w 2084578"/>
              <a:gd name="connsiteY0" fmla="*/ 330504 h 3888188"/>
              <a:gd name="connsiteX1" fmla="*/ 2062544 w 2084578"/>
              <a:gd name="connsiteY1" fmla="*/ 0 h 3888188"/>
              <a:gd name="connsiteX2" fmla="*/ 2084578 w 2084578"/>
              <a:gd name="connsiteY2" fmla="*/ 3778019 h 3888188"/>
              <a:gd name="connsiteX3" fmla="*/ 0 w 2084578"/>
              <a:gd name="connsiteY3" fmla="*/ 3888188 h 3888188"/>
              <a:gd name="connsiteX4" fmla="*/ 66100 w 2084578"/>
              <a:gd name="connsiteY4" fmla="*/ 330504 h 3888188"/>
              <a:gd name="connsiteX0" fmla="*/ 11016 w 2029494"/>
              <a:gd name="connsiteY0" fmla="*/ 330504 h 3866154"/>
              <a:gd name="connsiteX1" fmla="*/ 2007460 w 2029494"/>
              <a:gd name="connsiteY1" fmla="*/ 0 h 3866154"/>
              <a:gd name="connsiteX2" fmla="*/ 2029494 w 2029494"/>
              <a:gd name="connsiteY2" fmla="*/ 3778019 h 3866154"/>
              <a:gd name="connsiteX3" fmla="*/ 0 w 2029494"/>
              <a:gd name="connsiteY3" fmla="*/ 3866154 h 3866154"/>
              <a:gd name="connsiteX4" fmla="*/ 11016 w 2029494"/>
              <a:gd name="connsiteY4" fmla="*/ 330504 h 386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9494" h="3866154">
                <a:moveTo>
                  <a:pt x="11016" y="330504"/>
                </a:moveTo>
                <a:lnTo>
                  <a:pt x="2007460" y="0"/>
                </a:lnTo>
                <a:lnTo>
                  <a:pt x="2029494" y="3778019"/>
                </a:lnTo>
                <a:lnTo>
                  <a:pt x="0" y="3866154"/>
                </a:lnTo>
                <a:lnTo>
                  <a:pt x="11016" y="330504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23" grpId="0" animBg="1"/>
      <p:bldP spid="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7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8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19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0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1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2" name="Rectangle 35"/>
          <p:cNvSpPr/>
          <p:nvPr userDrawn="1"/>
        </p:nvSpPr>
        <p:spPr>
          <a:xfrm>
            <a:off x="0" y="0"/>
            <a:ext cx="12192000" cy="4902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accent1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4" name="TextBox 43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1F4FE7D-F5C2-41B2-9373-8EF5B7679A6D}" type="slidenum">
              <a:rPr lang="id-ID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836092" y="920750"/>
            <a:ext cx="1483567" cy="221297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23" grpId="0" animBg="1"/>
      <p:bldP spid="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/>
          <p:cNvSpPr/>
          <p:nvPr userDrawn="1"/>
        </p:nvSpPr>
        <p:spPr>
          <a:xfrm>
            <a:off x="0" y="-23813"/>
            <a:ext cx="12187238" cy="4117976"/>
          </a:xfrm>
          <a:prstGeom prst="rect">
            <a:avLst/>
          </a:prstGeom>
          <a:pattFill prst="pct90">
            <a:fgClr>
              <a:schemeClr val="bg2">
                <a:lumMod val="2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8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0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1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2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3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4" name="TextBox 43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F5B51C-8A2E-4241-81D6-D9D8572577A9}" type="slidenum">
              <a:rPr lang="id-ID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2324" y="662473"/>
            <a:ext cx="2734983" cy="2969860"/>
          </a:xfrm>
          <a:custGeom>
            <a:avLst/>
            <a:gdLst>
              <a:gd name="connsiteX0" fmla="*/ 0 w 2091170"/>
              <a:gd name="connsiteY0" fmla="*/ 0 h 3109819"/>
              <a:gd name="connsiteX1" fmla="*/ 2091170 w 2091170"/>
              <a:gd name="connsiteY1" fmla="*/ 0 h 3109819"/>
              <a:gd name="connsiteX2" fmla="*/ 2091170 w 2091170"/>
              <a:gd name="connsiteY2" fmla="*/ 3109819 h 3109819"/>
              <a:gd name="connsiteX3" fmla="*/ 0 w 2091170"/>
              <a:gd name="connsiteY3" fmla="*/ 3109819 h 3109819"/>
              <a:gd name="connsiteX4" fmla="*/ 0 w 2091170"/>
              <a:gd name="connsiteY4" fmla="*/ 0 h 3109819"/>
              <a:gd name="connsiteX0" fmla="*/ 0 w 2091170"/>
              <a:gd name="connsiteY0" fmla="*/ 317241 h 3427060"/>
              <a:gd name="connsiteX1" fmla="*/ 1363383 w 2091170"/>
              <a:gd name="connsiteY1" fmla="*/ 0 h 3427060"/>
              <a:gd name="connsiteX2" fmla="*/ 2091170 w 2091170"/>
              <a:gd name="connsiteY2" fmla="*/ 3427060 h 3427060"/>
              <a:gd name="connsiteX3" fmla="*/ 0 w 2091170"/>
              <a:gd name="connsiteY3" fmla="*/ 3427060 h 3427060"/>
              <a:gd name="connsiteX4" fmla="*/ 0 w 2091170"/>
              <a:gd name="connsiteY4" fmla="*/ 317241 h 3427060"/>
              <a:gd name="connsiteX0" fmla="*/ 0 w 2734983"/>
              <a:gd name="connsiteY0" fmla="*/ 317241 h 3427060"/>
              <a:gd name="connsiteX1" fmla="*/ 1363383 w 2734983"/>
              <a:gd name="connsiteY1" fmla="*/ 0 h 3427060"/>
              <a:gd name="connsiteX2" fmla="*/ 2734983 w 2734983"/>
              <a:gd name="connsiteY2" fmla="*/ 2521990 h 3427060"/>
              <a:gd name="connsiteX3" fmla="*/ 0 w 2734983"/>
              <a:gd name="connsiteY3" fmla="*/ 3427060 h 3427060"/>
              <a:gd name="connsiteX4" fmla="*/ 0 w 2734983"/>
              <a:gd name="connsiteY4" fmla="*/ 317241 h 3427060"/>
              <a:gd name="connsiteX0" fmla="*/ 0 w 2734983"/>
              <a:gd name="connsiteY0" fmla="*/ 317241 h 2969860"/>
              <a:gd name="connsiteX1" fmla="*/ 1363383 w 2734983"/>
              <a:gd name="connsiteY1" fmla="*/ 0 h 2969860"/>
              <a:gd name="connsiteX2" fmla="*/ 2734983 w 2734983"/>
              <a:gd name="connsiteY2" fmla="*/ 2521990 h 2969860"/>
              <a:gd name="connsiteX3" fmla="*/ 1408923 w 2734983"/>
              <a:gd name="connsiteY3" fmla="*/ 2969860 h 2969860"/>
              <a:gd name="connsiteX4" fmla="*/ 0 w 2734983"/>
              <a:gd name="connsiteY4" fmla="*/ 317241 h 29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983" h="2969860">
                <a:moveTo>
                  <a:pt x="0" y="317241"/>
                </a:moveTo>
                <a:lnTo>
                  <a:pt x="1363383" y="0"/>
                </a:lnTo>
                <a:lnTo>
                  <a:pt x="2734983" y="2521990"/>
                </a:lnTo>
                <a:lnTo>
                  <a:pt x="1408923" y="2969860"/>
                </a:lnTo>
                <a:lnTo>
                  <a:pt x="0" y="317241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23" grpId="0" animBg="1"/>
      <p:bldP spid="24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1287960-93E7-4B2C-A2A0-78C41D0B996E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9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0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1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2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3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04251" y="2603689"/>
            <a:ext cx="4035288" cy="2326120"/>
          </a:xfrm>
          <a:custGeom>
            <a:avLst/>
            <a:gdLst>
              <a:gd name="connsiteX0" fmla="*/ 0 w 1643062"/>
              <a:gd name="connsiteY0" fmla="*/ 0 h 1641475"/>
              <a:gd name="connsiteX1" fmla="*/ 1643062 w 1643062"/>
              <a:gd name="connsiteY1" fmla="*/ 0 h 1641475"/>
              <a:gd name="connsiteX2" fmla="*/ 1643062 w 1643062"/>
              <a:gd name="connsiteY2" fmla="*/ 1641475 h 1641475"/>
              <a:gd name="connsiteX3" fmla="*/ 0 w 1643062"/>
              <a:gd name="connsiteY3" fmla="*/ 1641475 h 1641475"/>
              <a:gd name="connsiteX4" fmla="*/ 0 w 1643062"/>
              <a:gd name="connsiteY4" fmla="*/ 0 h 1641475"/>
              <a:gd name="connsiteX0" fmla="*/ 0 w 3073678"/>
              <a:gd name="connsiteY0" fmla="*/ 0 h 1641475"/>
              <a:gd name="connsiteX1" fmla="*/ 3073678 w 3073678"/>
              <a:gd name="connsiteY1" fmla="*/ 799470 h 1641475"/>
              <a:gd name="connsiteX2" fmla="*/ 1643062 w 3073678"/>
              <a:gd name="connsiteY2" fmla="*/ 1641475 h 1641475"/>
              <a:gd name="connsiteX3" fmla="*/ 0 w 3073678"/>
              <a:gd name="connsiteY3" fmla="*/ 1641475 h 1641475"/>
              <a:gd name="connsiteX4" fmla="*/ 0 w 3073678"/>
              <a:gd name="connsiteY4" fmla="*/ 0 h 1641475"/>
              <a:gd name="connsiteX0" fmla="*/ 1592747 w 3073678"/>
              <a:gd name="connsiteY0" fmla="*/ 0 h 1687194"/>
              <a:gd name="connsiteX1" fmla="*/ 3073678 w 3073678"/>
              <a:gd name="connsiteY1" fmla="*/ 845189 h 1687194"/>
              <a:gd name="connsiteX2" fmla="*/ 1643062 w 3073678"/>
              <a:gd name="connsiteY2" fmla="*/ 1687194 h 1687194"/>
              <a:gd name="connsiteX3" fmla="*/ 0 w 3073678"/>
              <a:gd name="connsiteY3" fmla="*/ 1687194 h 1687194"/>
              <a:gd name="connsiteX4" fmla="*/ 1592747 w 3073678"/>
              <a:gd name="connsiteY4" fmla="*/ 0 h 1687194"/>
              <a:gd name="connsiteX0" fmla="*/ 2584174 w 4065105"/>
              <a:gd name="connsiteY0" fmla="*/ 0 h 1687194"/>
              <a:gd name="connsiteX1" fmla="*/ 4065105 w 4065105"/>
              <a:gd name="connsiteY1" fmla="*/ 845189 h 1687194"/>
              <a:gd name="connsiteX2" fmla="*/ 2634489 w 4065105"/>
              <a:gd name="connsiteY2" fmla="*/ 1687194 h 1687194"/>
              <a:gd name="connsiteX3" fmla="*/ 0 w 4065105"/>
              <a:gd name="connsiteY3" fmla="*/ 1491233 h 1687194"/>
              <a:gd name="connsiteX4" fmla="*/ 2584174 w 4065105"/>
              <a:gd name="connsiteY4" fmla="*/ 0 h 1687194"/>
              <a:gd name="connsiteX0" fmla="*/ 2584174 w 4065105"/>
              <a:gd name="connsiteY0" fmla="*/ 0 h 2326120"/>
              <a:gd name="connsiteX1" fmla="*/ 4065105 w 4065105"/>
              <a:gd name="connsiteY1" fmla="*/ 845189 h 2326120"/>
              <a:gd name="connsiteX2" fmla="*/ 1431236 w 4065105"/>
              <a:gd name="connsiteY2" fmla="*/ 2326120 h 2326120"/>
              <a:gd name="connsiteX3" fmla="*/ 0 w 4065105"/>
              <a:gd name="connsiteY3" fmla="*/ 1491233 h 2326120"/>
              <a:gd name="connsiteX4" fmla="*/ 2584174 w 4065105"/>
              <a:gd name="connsiteY4" fmla="*/ 0 h 2326120"/>
              <a:gd name="connsiteX0" fmla="*/ 2584174 w 4035288"/>
              <a:gd name="connsiteY0" fmla="*/ 0 h 2326120"/>
              <a:gd name="connsiteX1" fmla="*/ 4035288 w 4035288"/>
              <a:gd name="connsiteY1" fmla="*/ 855128 h 2326120"/>
              <a:gd name="connsiteX2" fmla="*/ 1431236 w 4035288"/>
              <a:gd name="connsiteY2" fmla="*/ 2326120 h 2326120"/>
              <a:gd name="connsiteX3" fmla="*/ 0 w 4035288"/>
              <a:gd name="connsiteY3" fmla="*/ 1491233 h 2326120"/>
              <a:gd name="connsiteX4" fmla="*/ 2584174 w 4035288"/>
              <a:gd name="connsiteY4" fmla="*/ 0 h 232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5288" h="2326120">
                <a:moveTo>
                  <a:pt x="2584174" y="0"/>
                </a:moveTo>
                <a:lnTo>
                  <a:pt x="4035288" y="855128"/>
                </a:lnTo>
                <a:lnTo>
                  <a:pt x="1431236" y="2326120"/>
                </a:lnTo>
                <a:lnTo>
                  <a:pt x="0" y="1491233"/>
                </a:lnTo>
                <a:lnTo>
                  <a:pt x="2584174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7489825" y="215900"/>
            <a:ext cx="522288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TextBox 20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A8B349A-BB68-4FD1-ADC2-CAE3A6A4C7D3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oup 3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19" name="Freeform 3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0" name="Freeform 3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1" name="Group 40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2" name="Freeform 4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3" name="Freeform 4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4" name="Group 32"/>
          <p:cNvGrpSpPr>
            <a:grpSpLocks/>
          </p:cNvGrpSpPr>
          <p:nvPr userDrawn="1"/>
        </p:nvGrpSpPr>
        <p:grpSpPr bwMode="auto">
          <a:xfrm flipH="1">
            <a:off x="1036638" y="1090613"/>
            <a:ext cx="93662" cy="590550"/>
            <a:chOff x="7711341" y="589735"/>
            <a:chExt cx="93144" cy="590448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7711341" y="589735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7711341" y="713539"/>
              <a:ext cx="93144" cy="93646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7711341" y="838929"/>
              <a:ext cx="93144" cy="92059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7711341" y="962733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7711341" y="1086536"/>
              <a:ext cx="93144" cy="9364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40432"/>
            <a:ext cx="12192000" cy="3098964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 flipV="1">
            <a:off x="0" y="4152900"/>
            <a:ext cx="12192000" cy="27051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8" name="TextBox 12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24"/>
          <p:cNvGrpSpPr>
            <a:grpSpLocks/>
          </p:cNvGrpSpPr>
          <p:nvPr userDrawn="1"/>
        </p:nvGrpSpPr>
        <p:grpSpPr bwMode="auto">
          <a:xfrm>
            <a:off x="347663" y="6408738"/>
            <a:ext cx="223837" cy="222250"/>
            <a:chOff x="4328868" y="5502988"/>
            <a:chExt cx="500307" cy="493774"/>
          </a:xfrm>
        </p:grpSpPr>
        <p:sp>
          <p:nvSpPr>
            <p:cNvPr id="20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1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2" name="Group 27"/>
          <p:cNvGrpSpPr>
            <a:grpSpLocks/>
          </p:cNvGrpSpPr>
          <p:nvPr userDrawn="1"/>
        </p:nvGrpSpPr>
        <p:grpSpPr bwMode="auto">
          <a:xfrm flipH="1">
            <a:off x="657225" y="6408738"/>
            <a:ext cx="223838" cy="222250"/>
            <a:chOff x="4328868" y="5502988"/>
            <a:chExt cx="500307" cy="493774"/>
          </a:xfrm>
        </p:grpSpPr>
        <p:sp>
          <p:nvSpPr>
            <p:cNvPr id="23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4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6" name="TextBox 37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EAA31AF-DD94-4653-8CA6-5F17E792F1CC}" type="slidenum">
              <a:rPr lang="id-ID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50174" y="1783861"/>
            <a:ext cx="1697846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71864" y="1783861"/>
            <a:ext cx="1697846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08785" y="1783861"/>
            <a:ext cx="1697846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30475" y="1783861"/>
            <a:ext cx="1697846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25" grpId="0" animBg="1"/>
      <p:bldP spid="26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18288"/>
            <a:ext cx="12192000" cy="239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Kλικ για επεξεργασία των στυλ του υποδείγματος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bg1"/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/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/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24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15" name="Freeform 25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6" name="Freeform 26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17" name="Group 27"/>
          <p:cNvGrpSpPr/>
          <p:nvPr userDrawn="1"/>
        </p:nvGrpSpPr>
        <p:grpSpPr>
          <a:xfrm flipH="1">
            <a:off x="657355" y="6409324"/>
            <a:ext cx="224082" cy="221156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18" name="Freeform 28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29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0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1" name="TextBox 31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0C3F6D1-6A77-4BF5-9074-586E5E8EF222}" type="slidenum">
              <a:rPr lang="id-ID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20" grpId="0" animBg="1"/>
      <p:bldP spid="2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bg1"/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/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/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24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15" name="Freeform 25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6" name="Freeform 26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17" name="Group 27"/>
          <p:cNvGrpSpPr/>
          <p:nvPr userDrawn="1"/>
        </p:nvGrpSpPr>
        <p:grpSpPr>
          <a:xfrm flipH="1">
            <a:off x="657355" y="6409324"/>
            <a:ext cx="224082" cy="221156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18" name="Freeform 28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29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0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1" name="TextBox 31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8BC5DEB-C618-448A-BFD2-F901272434F1}" type="slidenum">
              <a:rPr lang="id-ID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20" grpId="0" animBg="1"/>
      <p:bldP spid="2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 flipH="1">
            <a:off x="9929813" y="-636588"/>
            <a:ext cx="2711450" cy="271145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 flipH="1">
            <a:off x="8535988" y="920750"/>
            <a:ext cx="982662" cy="9826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flipH="1">
            <a:off x="8689975" y="-296863"/>
            <a:ext cx="673100" cy="6731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flipH="1">
            <a:off x="6892925" y="1381125"/>
            <a:ext cx="1081088" cy="108108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H="1">
            <a:off x="7643813" y="215900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9305925" y="2655888"/>
            <a:ext cx="1336675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11072813" y="2460625"/>
            <a:ext cx="673100" cy="6731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flipH="1">
            <a:off x="10869613" y="3856038"/>
            <a:ext cx="522287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8353425" y="2454275"/>
            <a:ext cx="520700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H="1">
            <a:off x="11801475" y="3355975"/>
            <a:ext cx="673100" cy="67151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flipH="1">
            <a:off x="12085638" y="2173288"/>
            <a:ext cx="385762" cy="3841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57263" y="6408738"/>
            <a:ext cx="1746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bg1"/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Kupat Tahu </a:t>
            </a:r>
            <a:r>
              <a:rPr lang="id-ID" sz="1050" dirty="0">
                <a:solidFill>
                  <a:schemeClr val="bg1"/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1050" dirty="0">
              <a:solidFill>
                <a:schemeClr val="bg1"/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24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15" name="Freeform 25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6" name="Freeform 26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17" name="Group 27"/>
          <p:cNvGrpSpPr/>
          <p:nvPr userDrawn="1"/>
        </p:nvGrpSpPr>
        <p:grpSpPr>
          <a:xfrm flipH="1">
            <a:off x="657355" y="6409324"/>
            <a:ext cx="224082" cy="221156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18" name="Freeform 28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29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20" name="Freeform 5"/>
          <p:cNvSpPr>
            <a:spLocks/>
          </p:cNvSpPr>
          <p:nvPr userDrawn="1"/>
        </p:nvSpPr>
        <p:spPr bwMode="auto">
          <a:xfrm flipH="1">
            <a:off x="11487150" y="174625"/>
            <a:ext cx="530225" cy="5302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1" name="TextBox 31"/>
          <p:cNvSpPr txBox="1"/>
          <p:nvPr userDrawn="1"/>
        </p:nvSpPr>
        <p:spPr>
          <a:xfrm>
            <a:off x="11526838" y="244475"/>
            <a:ext cx="46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BC2EE29-1E94-4C50-9E02-CB13AD2C6B6A}" type="slidenum">
              <a:rPr lang="id-ID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20" grpId="0" animBg="1"/>
      <p:bldP spid="21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>
            <a:off x="0" y="0"/>
            <a:ext cx="1704975" cy="17049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>
            <a:off x="1976438" y="1136650"/>
            <a:ext cx="619125" cy="61753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2540000" y="569913"/>
            <a:ext cx="422275" cy="423862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2867025" y="1311275"/>
            <a:ext cx="679450" cy="67945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957388" y="406400"/>
            <a:ext cx="328612" cy="32702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1284288" y="1968500"/>
            <a:ext cx="841375" cy="8413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641350" y="1863725"/>
            <a:ext cx="423863" cy="42386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490F15-5F4D-42C9-ADC8-68EFBC3F6C67}" type="datetimeFigureOut">
              <a:rPr lang="id-ID"/>
              <a:pPr>
                <a:defRPr/>
              </a:pPr>
              <a:t>21/06/2023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E52472-093A-4FF7-9F1C-F4420A461B2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42" r:id="rId23"/>
    <p:sldLayoutId id="2147483843" r:id="rId24"/>
    <p:sldLayoutId id="2147483844" r:id="rId25"/>
    <p:sldLayoutId id="2147483845" r:id="rId26"/>
    <p:sldLayoutId id="2147483846" r:id="rId27"/>
    <p:sldLayoutId id="2147483847" r:id="rId28"/>
    <p:sldLayoutId id="2147483848" r:id="rId29"/>
    <p:sldLayoutId id="2147483849" r:id="rId30"/>
    <p:sldLayoutId id="2147483850" r:id="rId31"/>
    <p:sldLayoutId id="2147483851" r:id="rId32"/>
    <p:sldLayoutId id="2147483852" r:id="rId33"/>
    <p:sldLayoutId id="2147483853" r:id="rId34"/>
    <p:sldLayoutId id="2147483854" r:id="rId35"/>
    <p:sldLayoutId id="2147483855" r:id="rId36"/>
    <p:sldLayoutId id="2147483856" r:id="rId37"/>
    <p:sldLayoutId id="2147483857" r:id="rId38"/>
    <p:sldLayoutId id="2147483858" r:id="rId39"/>
    <p:sldLayoutId id="2147483859" r:id="rId40"/>
    <p:sldLayoutId id="2147483860" r:id="rId41"/>
    <p:sldLayoutId id="2147483861" r:id="rId42"/>
    <p:sldLayoutId id="2147483862" r:id="rId43"/>
    <p:sldLayoutId id="2147483863" r:id="rId44"/>
    <p:sldLayoutId id="2147483864" r:id="rId45"/>
    <p:sldLayoutId id="2147483865" r:id="rId46"/>
    <p:sldLayoutId id="2147483866" r:id="rId47"/>
    <p:sldLayoutId id="2147483867" r:id="rId48"/>
    <p:sldLayoutId id="2147483868" r:id="rId49"/>
    <p:sldLayoutId id="2147483869" r:id="rId50"/>
    <p:sldLayoutId id="2147483870" r:id="rId5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pepa.attica.gov.gr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jpeg"/><Relationship Id="rId7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10" Type="http://schemas.openxmlformats.org/officeDocument/2006/relationships/image" Target="../media/image5.jpeg"/><Relationship Id="rId4" Type="http://schemas.openxmlformats.org/officeDocument/2006/relationships/image" Target="../media/image16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63788" y="2806700"/>
            <a:ext cx="89836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>
                <a:solidFill>
                  <a:srgbClr val="00B0F0"/>
                </a:solidFill>
                <a:latin typeface="Raleway"/>
                <a:ea typeface="Roboto"/>
                <a:cs typeface="Roboto"/>
              </a:rPr>
              <a:t>Παρουσίαση Δράσεων Εκπαίδευσης σε Στελέχη της Δημόσιας Διοίκησης</a:t>
            </a: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390525" y="3924300"/>
            <a:ext cx="65738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latin typeface="Raleway" pitchFamily="2" charset="0"/>
                <a:ea typeface="Roboto" panose="02000000000000000000" pitchFamily="2" charset="0"/>
                <a:cs typeface="+mn-cs"/>
              </a:rPr>
              <a:t>Θεματικές Ενότητες: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Raleway" pitchFamily="2" charset="0"/>
                <a:ea typeface="Roboto" panose="02000000000000000000" pitchFamily="2" charset="0"/>
                <a:cs typeface="+mn-cs"/>
              </a:rPr>
              <a:t>Ι. Δημόσια Υγεία,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Raleway" pitchFamily="2" charset="0"/>
                <a:ea typeface="Roboto" panose="02000000000000000000" pitchFamily="2" charset="0"/>
                <a:cs typeface="+mn-cs"/>
              </a:rPr>
              <a:t>ΙΙ. Καταπολέμηση της Εμπορίας Ανθρώπων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Raleway" pitchFamily="2" charset="0"/>
                <a:ea typeface="Roboto" panose="02000000000000000000" pitchFamily="2" charset="0"/>
                <a:cs typeface="+mn-cs"/>
              </a:rPr>
              <a:t>ΙΙΙ. Φιλοσοφική Διαχείριση του Στρες</a:t>
            </a: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55299" name="Εικόνα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575" y="228600"/>
            <a:ext cx="165893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Εικόνα 6"/>
          <p:cNvPicPr>
            <a:picLocks noChangeAspect="1"/>
          </p:cNvPicPr>
          <p:nvPr/>
        </p:nvPicPr>
        <p:blipFill>
          <a:blip r:embed="rId3"/>
          <a:srcRect l="28172"/>
          <a:stretch>
            <a:fillRect/>
          </a:stretch>
        </p:blipFill>
        <p:spPr bwMode="auto">
          <a:xfrm>
            <a:off x="8229600" y="228600"/>
            <a:ext cx="19827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Εικόνα 10"/>
          <p:cNvPicPr>
            <a:picLocks noChangeAspect="1"/>
          </p:cNvPicPr>
          <p:nvPr/>
        </p:nvPicPr>
        <p:blipFill>
          <a:blip r:embed="rId4"/>
          <a:srcRect r="39214"/>
          <a:stretch>
            <a:fillRect/>
          </a:stretch>
        </p:blipFill>
        <p:spPr bwMode="auto">
          <a:xfrm>
            <a:off x="423863" y="5827713"/>
            <a:ext cx="14716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Εικόνα 11"/>
          <p:cNvPicPr>
            <a:picLocks noChangeAspect="1"/>
          </p:cNvPicPr>
          <p:nvPr/>
        </p:nvPicPr>
        <p:blipFill>
          <a:blip r:embed="rId4"/>
          <a:srcRect l="66602"/>
          <a:stretch>
            <a:fillRect/>
          </a:stretch>
        </p:blipFill>
        <p:spPr bwMode="auto">
          <a:xfrm>
            <a:off x="4241800" y="5827713"/>
            <a:ext cx="90011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Εικόνα 12"/>
          <p:cNvPicPr>
            <a:picLocks noChangeAspect="1"/>
          </p:cNvPicPr>
          <p:nvPr/>
        </p:nvPicPr>
        <p:blipFill>
          <a:blip r:embed="rId5"/>
          <a:srcRect l="13724" t="20903" r="36871" b="39870"/>
          <a:stretch>
            <a:fillRect/>
          </a:stretch>
        </p:blipFill>
        <p:spPr bwMode="auto">
          <a:xfrm>
            <a:off x="2262188" y="5827713"/>
            <a:ext cx="14160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Box 14"/>
          <p:cNvSpPr txBox="1">
            <a:spLocks noChangeArrowheads="1"/>
          </p:cNvSpPr>
          <p:nvPr/>
        </p:nvSpPr>
        <p:spPr bwMode="auto">
          <a:xfrm>
            <a:off x="0" y="6561138"/>
            <a:ext cx="60944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636838" algn="ctr"/>
                <a:tab pos="5273675" algn="r"/>
              </a:tabLst>
            </a:pPr>
            <a:r>
              <a:rPr lang="el-GR" sz="1100" b="1">
                <a:latin typeface="Tahoma" pitchFamily="34" charset="0"/>
                <a:ea typeface="Calibri" pitchFamily="34" charset="0"/>
                <a:cs typeface="Times New Roman" pitchFamily="18" charset="0"/>
              </a:rPr>
              <a:t>Με τη συγχρηματοδότηση της Ελλάδας και της Ευρωπαϊκής Ένωσης</a:t>
            </a:r>
            <a:endParaRPr lang="el-GR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989888" y="6045200"/>
            <a:ext cx="335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b="1">
                <a:latin typeface="Raleway"/>
                <a:ea typeface="Roboto"/>
                <a:cs typeface="Roboto"/>
              </a:rPr>
              <a:t>Εισηγητής</a:t>
            </a:r>
          </a:p>
          <a:p>
            <a:r>
              <a:rPr lang="el-GR" sz="1400">
                <a:latin typeface="Raleway"/>
                <a:ea typeface="Roboto"/>
                <a:cs typeface="Roboto"/>
              </a:rPr>
              <a:t>Γκέκας Στυλιανός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7866063" y="4313238"/>
            <a:ext cx="41275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itchFamily="34" charset="0"/>
              </a:rPr>
              <a:t>Δικαιούχος : </a:t>
            </a:r>
            <a:r>
              <a:rPr lang="el-GR" altLang="ko-KR" sz="1400" b="1" dirty="0">
                <a:solidFill>
                  <a:srgbClr val="0070C0"/>
                </a:solidFill>
                <a:latin typeface="Raleway" pitchFamily="2" charset="0"/>
                <a:cs typeface="Arial" pitchFamily="34" charset="0"/>
              </a:rPr>
              <a:t>Περιφερειακό Ταμείο Ανάπτυξης</a:t>
            </a:r>
            <a:r>
              <a:rPr lang="el-GR" altLang="ko-KR" sz="1400" dirty="0">
                <a:solidFill>
                  <a:srgbClr val="0070C0"/>
                </a:solidFill>
                <a:latin typeface="Raleway" pitchFamily="2" charset="0"/>
                <a:cs typeface="Arial" pitchFamily="34" charset="0"/>
              </a:rPr>
              <a:t> </a:t>
            </a:r>
            <a:r>
              <a:rPr lang="el-GR" altLang="ko-KR" sz="1400" b="1" dirty="0">
                <a:solidFill>
                  <a:srgbClr val="0070C0"/>
                </a:solidFill>
                <a:latin typeface="Raleway" pitchFamily="2" charset="0"/>
                <a:cs typeface="Arial" pitchFamily="34" charset="0"/>
              </a:rPr>
              <a:t>Αττικής</a:t>
            </a:r>
            <a:endParaRPr lang="el-GR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itchFamily="34" charset="0"/>
              </a:rPr>
              <a:t>Πράξη: </a:t>
            </a:r>
            <a:r>
              <a:rPr lang="el-GR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Δομή υποστήριξης δράσεων κοινωνικής συνοχής και αναπτυξιακής παρέμβασης – Social Network Αττική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300" b="1" dirty="0">
                <a:solidFill>
                  <a:srgbClr val="A8553A"/>
                </a:solidFill>
                <a:latin typeface="Raleway" pitchFamily="2" charset="0"/>
                <a:cs typeface="Arial" pitchFamily="34" charset="0"/>
              </a:rPr>
              <a:t>Επιχειρησιακό Πρόγραμμα</a:t>
            </a:r>
            <a:r>
              <a:rPr lang="el-GR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: </a:t>
            </a:r>
            <a:r>
              <a:rPr lang="el-GR" altLang="ko-KR" sz="1400" b="1" dirty="0">
                <a:solidFill>
                  <a:srgbClr val="0070C0"/>
                </a:solidFill>
                <a:latin typeface="Raleway" pitchFamily="2" charset="0"/>
                <a:cs typeface="Arial" pitchFamily="34" charset="0"/>
              </a:rPr>
              <a:t>«Αττική 2014-2020» </a:t>
            </a:r>
            <a:endParaRPr lang="el-GR" altLang="ko-KR" sz="1300" b="1" dirty="0">
              <a:solidFill>
                <a:srgbClr val="0070C0"/>
              </a:solidFill>
              <a:latin typeface="Raleway" pitchFamily="2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itchFamily="34" charset="0"/>
              </a:rPr>
              <a:t>ΕΔΕΤ</a:t>
            </a:r>
            <a:r>
              <a:rPr lang="el-GR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: </a:t>
            </a:r>
            <a:r>
              <a:rPr lang="el-GR" altLang="ko-KR" sz="1300" b="1" dirty="0">
                <a:latin typeface="Raleway" pitchFamily="2" charset="0"/>
                <a:cs typeface="Arial" pitchFamily="34" charset="0"/>
              </a:rPr>
              <a:t>Ευρωπαϊκό Κοινωνικό Ταμείο (ΕΚΤ)</a:t>
            </a:r>
            <a:endParaRPr lang="ko-KR" altLang="en-US" sz="1300" b="1" dirty="0">
              <a:latin typeface="Raleway" pitchFamily="2" charset="0"/>
              <a:cs typeface="Arial" pitchFamily="34" charset="0"/>
            </a:endParaRPr>
          </a:p>
        </p:txBody>
      </p:sp>
      <p:pic>
        <p:nvPicPr>
          <p:cNvPr id="55307" name="Εικόνα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5813" y="171450"/>
            <a:ext cx="12557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231438" y="6261100"/>
            <a:ext cx="1960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>
                <a:latin typeface="Raleway"/>
                <a:ea typeface="Roboto"/>
                <a:cs typeface="Roboto"/>
              </a:rPr>
              <a:t>Ιούνιος, 2023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6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5"/>
          <p:cNvSpPr>
            <a:spLocks/>
          </p:cNvSpPr>
          <p:nvPr/>
        </p:nvSpPr>
        <p:spPr bwMode="auto">
          <a:xfrm rot="-5400000">
            <a:off x="9718675" y="4448176"/>
            <a:ext cx="1284287" cy="1738312"/>
          </a:xfrm>
          <a:custGeom>
            <a:avLst/>
            <a:gdLst>
              <a:gd name="T0" fmla="*/ 802874 w 1169"/>
              <a:gd name="T1" fmla="*/ 0 h 1169"/>
              <a:gd name="T2" fmla="*/ 0 w 1169"/>
              <a:gd name="T3" fmla="*/ 0 h 1169"/>
              <a:gd name="T4" fmla="*/ 0 w 1169"/>
              <a:gd name="T5" fmla="*/ 1087187 h 1169"/>
              <a:gd name="T6" fmla="*/ 482164 w 1169"/>
              <a:gd name="T7" fmla="*/ 1738607 h 1169"/>
              <a:gd name="T8" fmla="*/ 1283939 w 1169"/>
              <a:gd name="T9" fmla="*/ 1738607 h 1169"/>
              <a:gd name="T10" fmla="*/ 1283939 w 1169"/>
              <a:gd name="T11" fmla="*/ 652907 h 1169"/>
              <a:gd name="T12" fmla="*/ 802874 w 1169"/>
              <a:gd name="T13" fmla="*/ 0 h 1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69"/>
              <a:gd name="T22" fmla="*/ 0 h 1169"/>
              <a:gd name="T23" fmla="*/ 1169 w 1169"/>
              <a:gd name="T24" fmla="*/ 1169 h 11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6" name="Freeform 5"/>
          <p:cNvSpPr>
            <a:spLocks/>
          </p:cNvSpPr>
          <p:nvPr/>
        </p:nvSpPr>
        <p:spPr bwMode="auto">
          <a:xfrm rot="-5400000">
            <a:off x="7283450" y="4521201"/>
            <a:ext cx="1284287" cy="1738312"/>
          </a:xfrm>
          <a:custGeom>
            <a:avLst/>
            <a:gdLst>
              <a:gd name="T0" fmla="*/ 802874 w 1169"/>
              <a:gd name="T1" fmla="*/ 0 h 1169"/>
              <a:gd name="T2" fmla="*/ 0 w 1169"/>
              <a:gd name="T3" fmla="*/ 0 h 1169"/>
              <a:gd name="T4" fmla="*/ 0 w 1169"/>
              <a:gd name="T5" fmla="*/ 1087187 h 1169"/>
              <a:gd name="T6" fmla="*/ 482164 w 1169"/>
              <a:gd name="T7" fmla="*/ 1738607 h 1169"/>
              <a:gd name="T8" fmla="*/ 1283939 w 1169"/>
              <a:gd name="T9" fmla="*/ 1738607 h 1169"/>
              <a:gd name="T10" fmla="*/ 1283939 w 1169"/>
              <a:gd name="T11" fmla="*/ 652907 h 1169"/>
              <a:gd name="T12" fmla="*/ 802874 w 1169"/>
              <a:gd name="T13" fmla="*/ 0 h 1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69"/>
              <a:gd name="T22" fmla="*/ 0 h 1169"/>
              <a:gd name="T23" fmla="*/ 1169 w 1169"/>
              <a:gd name="T24" fmla="*/ 1169 h 11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78025" y="12700"/>
            <a:ext cx="7956550" cy="723900"/>
          </a:xfrm>
        </p:spPr>
        <p:txBody>
          <a:bodyPr/>
          <a:lstStyle/>
          <a:p>
            <a:r>
              <a:rPr lang="el-GR" sz="2200" b="1" smtClean="0">
                <a:solidFill>
                  <a:srgbClr val="00B0F0"/>
                </a:solidFill>
                <a:latin typeface="Raleway"/>
                <a:ea typeface="Roboto"/>
                <a:cs typeface="Arial" charset="0"/>
              </a:rPr>
              <a:t>Πιλοτικό Πρόγραμμα «Φιλοσοφική Διαχείριση του Στρες»</a:t>
            </a:r>
          </a:p>
        </p:txBody>
      </p:sp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1525588" y="3382963"/>
            <a:ext cx="1998662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+mn-cs"/>
              </a:rPr>
              <a:t>Καινοτόμο</a:t>
            </a:r>
            <a:r>
              <a:rPr lang="el-GR" sz="1300" dirty="0">
                <a:solidFill>
                  <a:srgbClr val="000000"/>
                </a:solidFill>
                <a:latin typeface="Raleway" pitchFamily="2" charset="0"/>
                <a:cs typeface="+mn-cs"/>
              </a:rPr>
              <a:t> και μοναδικό στο είδος του παγκοσμίως. Συνδύασε την </a:t>
            </a:r>
            <a:r>
              <a:rPr lang="el-GR" sz="1300" dirty="0">
                <a:latin typeface="Raleway" pitchFamily="2" charset="0"/>
                <a:cs typeface="+mn-cs"/>
              </a:rPr>
              <a:t>ελληνική φιλοσοφία </a:t>
            </a:r>
            <a:r>
              <a:rPr lang="el-GR" sz="1300" dirty="0">
                <a:solidFill>
                  <a:srgbClr val="000000"/>
                </a:solidFill>
                <a:latin typeface="Raleway" pitchFamily="2" charset="0"/>
                <a:cs typeface="+mn-cs"/>
              </a:rPr>
              <a:t>με τη σύγχρονη επιστημονική γνώση.</a:t>
            </a: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4284663" y="3363913"/>
            <a:ext cx="2378075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dirty="0">
                <a:solidFill>
                  <a:srgbClr val="000000"/>
                </a:solidFill>
                <a:latin typeface="Raleway" pitchFamily="2" charset="0"/>
                <a:cs typeface="+mn-cs"/>
              </a:rPr>
              <a:t>Σχεδιάστηκε για να εφαρμοστεί στην εποχή της </a:t>
            </a:r>
            <a:r>
              <a:rPr lang="el-GR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+mn-cs"/>
              </a:rPr>
              <a:t>πρωτόγνωρης πανδημίας </a:t>
            </a:r>
            <a:r>
              <a:rPr lang="el-GR" sz="1300" dirty="0">
                <a:solidFill>
                  <a:srgbClr val="000000"/>
                </a:solidFill>
                <a:latin typeface="Raleway" pitchFamily="2" charset="0"/>
                <a:cs typeface="+mn-cs"/>
              </a:rPr>
              <a:t>του </a:t>
            </a:r>
            <a:r>
              <a:rPr lang="el-GR" sz="1300" dirty="0" err="1">
                <a:solidFill>
                  <a:srgbClr val="000000"/>
                </a:solidFill>
                <a:latin typeface="Raleway" pitchFamily="2" charset="0"/>
                <a:cs typeface="+mn-cs"/>
              </a:rPr>
              <a:t>κορωνοϊού</a:t>
            </a:r>
            <a:r>
              <a:rPr lang="el-GR" sz="1300" dirty="0">
                <a:solidFill>
                  <a:srgbClr val="000000"/>
                </a:solidFill>
                <a:latin typeface="Raleway" pitchFamily="2" charset="0"/>
                <a:cs typeface="+mn-cs"/>
              </a:rPr>
              <a:t>, </a:t>
            </a:r>
            <a:r>
              <a:rPr lang="el-GR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η οποία επέφερε έντονο ψυχολογικό στρες.</a:t>
            </a: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1489075" y="4752975"/>
            <a:ext cx="1817688" cy="1293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dirty="0">
                <a:solidFill>
                  <a:srgbClr val="000000"/>
                </a:solidFill>
                <a:latin typeface="Raleway" pitchFamily="2" charset="0"/>
                <a:cs typeface="+mn-cs"/>
              </a:rPr>
              <a:t>Μια ταχύρρυθμη προσέγγιση της διαχείρισης του στρες που βασίζεται στη </a:t>
            </a:r>
            <a:r>
              <a:rPr lang="el-GR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+mn-cs"/>
              </a:rPr>
              <a:t>γνωσιακή ψυχοθεραπεία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/>
            </a:extLst>
          </p:cNvPr>
          <p:cNvSpPr txBox="1"/>
          <p:nvPr/>
        </p:nvSpPr>
        <p:spPr>
          <a:xfrm>
            <a:off x="4305300" y="4902200"/>
            <a:ext cx="1819275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+mn-cs"/>
              </a:rPr>
              <a:t>Πρωτοποριακό </a:t>
            </a:r>
            <a:r>
              <a:rPr lang="el-GR" sz="1300" dirty="0">
                <a:solidFill>
                  <a:srgbClr val="000000"/>
                </a:solidFill>
                <a:latin typeface="Raleway" pitchFamily="2" charset="0"/>
                <a:cs typeface="+mn-cs"/>
              </a:rPr>
              <a:t>η επιτυχία του μπορεί να ανοίξει </a:t>
            </a:r>
            <a:r>
              <a:rPr lang="el-GR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+mn-cs"/>
              </a:rPr>
              <a:t>νέους ορίζοντες </a:t>
            </a:r>
            <a:r>
              <a:rPr lang="el-GR" sz="1300" dirty="0">
                <a:solidFill>
                  <a:srgbClr val="000000"/>
                </a:solidFill>
                <a:latin typeface="Raleway" pitchFamily="2" charset="0"/>
                <a:cs typeface="+mn-cs"/>
              </a:rPr>
              <a:t>στη διαχείριση του στρες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/>
            </a:extLst>
          </p:cNvPr>
          <p:cNvSpPr txBox="1"/>
          <p:nvPr/>
        </p:nvSpPr>
        <p:spPr>
          <a:xfrm>
            <a:off x="474663" y="1624013"/>
            <a:ext cx="5954712" cy="149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dirty="0">
                <a:solidFill>
                  <a:srgbClr val="000000"/>
                </a:solidFill>
                <a:latin typeface="Raleway" pitchFamily="2" charset="0"/>
                <a:cs typeface="+mn-cs"/>
              </a:rPr>
              <a:t>Η </a:t>
            </a:r>
            <a:r>
              <a:rPr lang="el-GR" sz="1300" b="1" dirty="0">
                <a:solidFill>
                  <a:srgbClr val="00B0F0"/>
                </a:solidFill>
                <a:latin typeface="Raleway" pitchFamily="2" charset="0"/>
                <a:cs typeface="+mn-cs"/>
              </a:rPr>
              <a:t>Περιφέρεια Αττικής </a:t>
            </a:r>
            <a:r>
              <a:rPr lang="el-GR" sz="1300" dirty="0">
                <a:solidFill>
                  <a:srgbClr val="000000"/>
                </a:solidFill>
                <a:latin typeface="Raleway" pitchFamily="2" charset="0"/>
                <a:cs typeface="+mn-cs"/>
              </a:rPr>
              <a:t>διαπίστωσε την ανάγκη υποστήριξης για την αντιμετώπιση των Αυξημένων Αναγκών των Ειδικών ομάδων. Η κάλυψη της ανάγκης </a:t>
            </a:r>
            <a:r>
              <a:rPr lang="el-GR" sz="1300" b="1" dirty="0">
                <a:solidFill>
                  <a:srgbClr val="00B0F0"/>
                </a:solidFill>
                <a:latin typeface="Raleway" pitchFamily="2" charset="0"/>
                <a:cs typeface="+mn-cs"/>
              </a:rPr>
              <a:t>διαχείρισης του στρες </a:t>
            </a:r>
            <a:r>
              <a:rPr lang="el-GR" sz="1300" dirty="0">
                <a:solidFill>
                  <a:srgbClr val="000000"/>
                </a:solidFill>
                <a:latin typeface="Raleway" pitchFamily="2" charset="0"/>
                <a:cs typeface="+mn-cs"/>
              </a:rPr>
              <a:t>επιτεύχθηκε  με </a:t>
            </a:r>
            <a:r>
              <a:rPr lang="el-GR" sz="1300" b="1" dirty="0">
                <a:solidFill>
                  <a:srgbClr val="00B0F0"/>
                </a:solidFill>
                <a:latin typeface="Raleway" pitchFamily="2" charset="0"/>
                <a:cs typeface="+mn-cs"/>
              </a:rPr>
              <a:t>καινοτόμες δράσεις διαδικτυακής εκπαίδευσης</a:t>
            </a:r>
            <a:r>
              <a:rPr lang="el-GR" sz="1300" dirty="0">
                <a:solidFill>
                  <a:srgbClr val="000000"/>
                </a:solidFill>
                <a:latin typeface="Raleway" pitchFamily="2" charset="0"/>
                <a:cs typeface="+mn-cs"/>
              </a:rPr>
              <a:t>. Λόγω της έκτακτης υγειονομικής κρίσης στη χώρα η αποτελεσματική αντιμετώπιση των αυξημένων τοπικών αναγκών και των κοινωνικών επιπτώσεων από την εξάπλωση της νόσου </a:t>
            </a:r>
            <a:r>
              <a:rPr lang="el-GR" sz="1300" b="1" dirty="0">
                <a:solidFill>
                  <a:srgbClr val="000000"/>
                </a:solidFill>
                <a:latin typeface="Raleway" pitchFamily="2" charset="0"/>
                <a:cs typeface="+mn-cs"/>
              </a:rPr>
              <a:t>COVID-19</a:t>
            </a:r>
            <a:r>
              <a:rPr lang="el-GR" sz="1300" dirty="0">
                <a:solidFill>
                  <a:srgbClr val="000000"/>
                </a:solidFill>
                <a:latin typeface="Raleway" pitchFamily="2" charset="0"/>
                <a:cs typeface="+mn-cs"/>
              </a:rPr>
              <a:t> κατέστη επιτακτική</a:t>
            </a:r>
            <a:r>
              <a:rPr lang="el-GR" sz="1300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  <a:cs typeface="+mn-cs"/>
              </a:rPr>
              <a:t>.</a:t>
            </a:r>
            <a:endParaRPr lang="ko-KR" altLang="en-US" sz="1300" b="1" dirty="0">
              <a:solidFill>
                <a:srgbClr val="00B0F0"/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/>
            </a:extLst>
          </p:cNvPr>
          <p:cNvSpPr txBox="1"/>
          <p:nvPr/>
        </p:nvSpPr>
        <p:spPr>
          <a:xfrm>
            <a:off x="474663" y="1325563"/>
            <a:ext cx="51085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b="1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  <a:cs typeface="Arial" pitchFamily="34" charset="0"/>
              </a:rPr>
              <a:t>Σκοπός του Προγράμματος</a:t>
            </a:r>
            <a:endParaRPr lang="ko-KR" altLang="en-US" sz="1400" b="1" dirty="0">
              <a:solidFill>
                <a:schemeClr val="accent6">
                  <a:lumMod val="7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/>
            </a:extLst>
          </p:cNvPr>
          <p:cNvSpPr txBox="1"/>
          <p:nvPr/>
        </p:nvSpPr>
        <p:spPr>
          <a:xfrm>
            <a:off x="1847850" y="2976563"/>
            <a:ext cx="3344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Χαρακτηριστικά του Προγράμματος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grpSp>
        <p:nvGrpSpPr>
          <p:cNvPr id="15" name="Ομάδα 14"/>
          <p:cNvGrpSpPr>
            <a:grpSpLocks/>
          </p:cNvGrpSpPr>
          <p:nvPr/>
        </p:nvGrpSpPr>
        <p:grpSpPr bwMode="auto">
          <a:xfrm>
            <a:off x="806450" y="4889500"/>
            <a:ext cx="631825" cy="630238"/>
            <a:chOff x="806857" y="5525429"/>
            <a:chExt cx="630965" cy="630965"/>
          </a:xfrm>
        </p:grpSpPr>
        <p:sp>
          <p:nvSpPr>
            <p:cNvPr id="21" name="Oval 4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06857" y="5525429"/>
              <a:ext cx="630965" cy="6309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 b="1">
                <a:cs typeface="Arial" pitchFamily="34" charset="0"/>
              </a:endParaRPr>
            </a:p>
          </p:txBody>
        </p:sp>
        <p:sp>
          <p:nvSpPr>
            <p:cNvPr id="39" name="Teardrop 1">
              <a:extLst>
                <a:ext uri="{FF2B5EF4-FFF2-40B4-BE49-F238E27FC236}"/>
              </a:extLst>
            </p:cNvPr>
            <p:cNvSpPr/>
            <p:nvPr/>
          </p:nvSpPr>
          <p:spPr>
            <a:xfrm rot="18805991">
              <a:off x="934004" y="5639538"/>
              <a:ext cx="376671" cy="37414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Ομάδα 13"/>
          <p:cNvGrpSpPr>
            <a:grpSpLocks/>
          </p:cNvGrpSpPr>
          <p:nvPr/>
        </p:nvGrpSpPr>
        <p:grpSpPr bwMode="auto">
          <a:xfrm>
            <a:off x="3589338" y="4906963"/>
            <a:ext cx="630237" cy="630237"/>
            <a:chOff x="3588901" y="5542778"/>
            <a:chExt cx="630965" cy="630965"/>
          </a:xfrm>
        </p:grpSpPr>
        <p:sp>
          <p:nvSpPr>
            <p:cNvPr id="20" name="Oval 4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88901" y="5542778"/>
              <a:ext cx="630965" cy="6309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 b="1">
                <a:cs typeface="Arial" pitchFamily="34" charset="0"/>
              </a:endParaRPr>
            </a:p>
          </p:txBody>
        </p:sp>
        <p:sp>
          <p:nvSpPr>
            <p:cNvPr id="45" name="Freeform 3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79493" y="5620655"/>
              <a:ext cx="449782" cy="435477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grpSp>
        <p:nvGrpSpPr>
          <p:cNvPr id="13" name="Ομάδα 12"/>
          <p:cNvGrpSpPr>
            <a:grpSpLocks/>
          </p:cNvGrpSpPr>
          <p:nvPr/>
        </p:nvGrpSpPr>
        <p:grpSpPr bwMode="auto">
          <a:xfrm>
            <a:off x="3589338" y="3416300"/>
            <a:ext cx="630237" cy="630238"/>
            <a:chOff x="3588901" y="3971524"/>
            <a:chExt cx="630965" cy="630965"/>
          </a:xfrm>
        </p:grpSpPr>
        <p:sp>
          <p:nvSpPr>
            <p:cNvPr id="7" name="Oval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88901" y="3971524"/>
              <a:ext cx="630965" cy="6309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 b="1">
                <a:cs typeface="Arial" pitchFamily="34" charset="0"/>
              </a:endParaRPr>
            </a:p>
          </p:txBody>
        </p:sp>
        <p:sp>
          <p:nvSpPr>
            <p:cNvPr id="48" name="Rounded Rectangle 31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>
            <a:xfrm>
              <a:off x="3765317" y="4068474"/>
              <a:ext cx="316278" cy="449780"/>
            </a:xfrm>
            <a:custGeom>
              <a:avLst/>
              <a:gdLst/>
              <a:ahLst/>
              <a:cxnLst/>
              <a:rect l="l" t="t" r="r" b="b"/>
              <a:pathLst>
                <a:path w="2273269" h="3232141">
                  <a:moveTo>
                    <a:pt x="1301358" y="1224998"/>
                  </a:moveTo>
                  <a:cubicBezTo>
                    <a:pt x="1288512" y="1224739"/>
                    <a:pt x="1275404" y="1226994"/>
                    <a:pt x="1262722" y="1232060"/>
                  </a:cubicBezTo>
                  <a:cubicBezTo>
                    <a:pt x="1224020" y="1247517"/>
                    <a:pt x="1200469" y="1284678"/>
                    <a:pt x="1200858" y="1323955"/>
                  </a:cubicBezTo>
                  <a:lnTo>
                    <a:pt x="1068969" y="1816173"/>
                  </a:lnTo>
                  <a:lnTo>
                    <a:pt x="975827" y="1468563"/>
                  </a:lnTo>
                  <a:cubicBezTo>
                    <a:pt x="965224" y="1428990"/>
                    <a:pt x="932065" y="1401484"/>
                    <a:pt x="893889" y="1396168"/>
                  </a:cubicBezTo>
                  <a:cubicBezTo>
                    <a:pt x="887581" y="1395290"/>
                    <a:pt x="881136" y="1395017"/>
                    <a:pt x="874749" y="1397368"/>
                  </a:cubicBezTo>
                  <a:lnTo>
                    <a:pt x="873048" y="1397069"/>
                  </a:lnTo>
                  <a:cubicBezTo>
                    <a:pt x="871822" y="1397102"/>
                    <a:pt x="870599" y="1397158"/>
                    <a:pt x="869409" y="1397702"/>
                  </a:cubicBezTo>
                  <a:lnTo>
                    <a:pt x="854690" y="1398625"/>
                  </a:lnTo>
                  <a:cubicBezTo>
                    <a:pt x="852870" y="1399112"/>
                    <a:pt x="851076" y="1399648"/>
                    <a:pt x="849610" y="1401148"/>
                  </a:cubicBezTo>
                  <a:cubicBezTo>
                    <a:pt x="820426" y="1408603"/>
                    <a:pt x="795399" y="1429720"/>
                    <a:pt x="783580" y="1459921"/>
                  </a:cubicBezTo>
                  <a:lnTo>
                    <a:pt x="576552" y="1988920"/>
                  </a:lnTo>
                  <a:lnTo>
                    <a:pt x="360960" y="1988920"/>
                  </a:lnTo>
                  <a:cubicBezTo>
                    <a:pt x="306335" y="1988920"/>
                    <a:pt x="262052" y="2033203"/>
                    <a:pt x="262052" y="2087828"/>
                  </a:cubicBezTo>
                  <a:cubicBezTo>
                    <a:pt x="262052" y="2142453"/>
                    <a:pt x="306335" y="2186736"/>
                    <a:pt x="360960" y="2186736"/>
                  </a:cubicBezTo>
                  <a:lnTo>
                    <a:pt x="624414" y="2186736"/>
                  </a:lnTo>
                  <a:cubicBezTo>
                    <a:pt x="655679" y="2194749"/>
                    <a:pt x="687884" y="2184847"/>
                    <a:pt x="710155" y="2162843"/>
                  </a:cubicBezTo>
                  <a:cubicBezTo>
                    <a:pt x="728043" y="2149675"/>
                    <a:pt x="740236" y="2129868"/>
                    <a:pt x="742804" y="2106901"/>
                  </a:cubicBezTo>
                  <a:lnTo>
                    <a:pt x="861090" y="1804659"/>
                  </a:lnTo>
                  <a:lnTo>
                    <a:pt x="967256" y="2200878"/>
                  </a:lnTo>
                  <a:cubicBezTo>
                    <a:pt x="956121" y="2251327"/>
                    <a:pt x="986997" y="2301788"/>
                    <a:pt x="1037612" y="2315350"/>
                  </a:cubicBezTo>
                  <a:cubicBezTo>
                    <a:pt x="1044252" y="2317129"/>
                    <a:pt x="1050915" y="2318189"/>
                    <a:pt x="1057633" y="2316605"/>
                  </a:cubicBezTo>
                  <a:cubicBezTo>
                    <a:pt x="1061264" y="2317900"/>
                    <a:pt x="1065062" y="2318350"/>
                    <a:pt x="1068971" y="2317315"/>
                  </a:cubicBezTo>
                  <a:cubicBezTo>
                    <a:pt x="1072878" y="2318349"/>
                    <a:pt x="1076674" y="2317900"/>
                    <a:pt x="1080303" y="2316605"/>
                  </a:cubicBezTo>
                  <a:lnTo>
                    <a:pt x="1100326" y="2315350"/>
                  </a:lnTo>
                  <a:cubicBezTo>
                    <a:pt x="1150941" y="2301788"/>
                    <a:pt x="1181817" y="2251327"/>
                    <a:pt x="1170682" y="2200878"/>
                  </a:cubicBezTo>
                  <a:lnTo>
                    <a:pt x="1320238" y="1642726"/>
                  </a:lnTo>
                  <a:lnTo>
                    <a:pt x="1513977" y="2127797"/>
                  </a:lnTo>
                  <a:cubicBezTo>
                    <a:pt x="1531567" y="2171838"/>
                    <a:pt x="1577262" y="2196260"/>
                    <a:pt x="1621871" y="2186737"/>
                  </a:cubicBezTo>
                  <a:lnTo>
                    <a:pt x="1878495" y="2186737"/>
                  </a:lnTo>
                  <a:cubicBezTo>
                    <a:pt x="1933120" y="2186737"/>
                    <a:pt x="1977403" y="2142454"/>
                    <a:pt x="1977403" y="2087829"/>
                  </a:cubicBezTo>
                  <a:cubicBezTo>
                    <a:pt x="1977403" y="2033204"/>
                    <a:pt x="1933120" y="1988921"/>
                    <a:pt x="1878495" y="1988921"/>
                  </a:cubicBezTo>
                  <a:lnTo>
                    <a:pt x="1671520" y="1988921"/>
                  </a:lnTo>
                  <a:lnTo>
                    <a:pt x="1391261" y="1287226"/>
                  </a:lnTo>
                  <a:cubicBezTo>
                    <a:pt x="1376065" y="1249180"/>
                    <a:pt x="1339894" y="1225775"/>
                    <a:pt x="1301358" y="1224998"/>
                  </a:cubicBezTo>
                  <a:close/>
                  <a:moveTo>
                    <a:pt x="335892" y="524745"/>
                  </a:moveTo>
                  <a:lnTo>
                    <a:pt x="1937377" y="524745"/>
                  </a:lnTo>
                  <a:cubicBezTo>
                    <a:pt x="1996486" y="524745"/>
                    <a:pt x="2044403" y="572662"/>
                    <a:pt x="2044403" y="631771"/>
                  </a:cubicBezTo>
                  <a:lnTo>
                    <a:pt x="2044403" y="2898384"/>
                  </a:lnTo>
                  <a:cubicBezTo>
                    <a:pt x="2044403" y="2957493"/>
                    <a:pt x="1996486" y="3005410"/>
                    <a:pt x="1937377" y="3005410"/>
                  </a:cubicBezTo>
                  <a:lnTo>
                    <a:pt x="335892" y="3005410"/>
                  </a:lnTo>
                  <a:cubicBezTo>
                    <a:pt x="276783" y="3005410"/>
                    <a:pt x="228866" y="2957493"/>
                    <a:pt x="228866" y="2898384"/>
                  </a:cubicBezTo>
                  <a:lnTo>
                    <a:pt x="228866" y="631771"/>
                  </a:lnTo>
                  <a:cubicBezTo>
                    <a:pt x="228866" y="572662"/>
                    <a:pt x="276783" y="524745"/>
                    <a:pt x="335892" y="524745"/>
                  </a:cubicBezTo>
                  <a:close/>
                  <a:moveTo>
                    <a:pt x="245659" y="437009"/>
                  </a:moveTo>
                  <a:cubicBezTo>
                    <a:pt x="179890" y="437009"/>
                    <a:pt x="126573" y="490326"/>
                    <a:pt x="126573" y="556095"/>
                  </a:cubicBezTo>
                  <a:lnTo>
                    <a:pt x="126573" y="2974061"/>
                  </a:lnTo>
                  <a:cubicBezTo>
                    <a:pt x="126573" y="3039830"/>
                    <a:pt x="179890" y="3093147"/>
                    <a:pt x="245659" y="3093147"/>
                  </a:cubicBezTo>
                  <a:lnTo>
                    <a:pt x="2027611" y="3093147"/>
                  </a:lnTo>
                  <a:cubicBezTo>
                    <a:pt x="2093380" y="3093147"/>
                    <a:pt x="2146697" y="3039830"/>
                    <a:pt x="2146697" y="2974061"/>
                  </a:cubicBezTo>
                  <a:lnTo>
                    <a:pt x="2146697" y="556095"/>
                  </a:lnTo>
                  <a:cubicBezTo>
                    <a:pt x="2146697" y="490326"/>
                    <a:pt x="2093380" y="437009"/>
                    <a:pt x="2027611" y="437009"/>
                  </a:cubicBezTo>
                  <a:close/>
                  <a:moveTo>
                    <a:pt x="974181" y="0"/>
                  </a:moveTo>
                  <a:lnTo>
                    <a:pt x="1299087" y="0"/>
                  </a:lnTo>
                  <a:cubicBezTo>
                    <a:pt x="1327680" y="0"/>
                    <a:pt x="1350860" y="23180"/>
                    <a:pt x="1350860" y="51773"/>
                  </a:cubicBezTo>
                  <a:lnTo>
                    <a:pt x="1350860" y="155306"/>
                  </a:lnTo>
                  <a:lnTo>
                    <a:pt x="1381614" y="155306"/>
                  </a:lnTo>
                  <a:cubicBezTo>
                    <a:pt x="1410207" y="155306"/>
                    <a:pt x="1433387" y="178486"/>
                    <a:pt x="1433387" y="207079"/>
                  </a:cubicBezTo>
                  <a:lnTo>
                    <a:pt x="1433387" y="298015"/>
                  </a:lnTo>
                  <a:lnTo>
                    <a:pt x="2081269" y="298015"/>
                  </a:lnTo>
                  <a:cubicBezTo>
                    <a:pt x="2187308" y="298015"/>
                    <a:pt x="2273269" y="383976"/>
                    <a:pt x="2273269" y="490015"/>
                  </a:cubicBezTo>
                  <a:lnTo>
                    <a:pt x="2273269" y="3040141"/>
                  </a:lnTo>
                  <a:cubicBezTo>
                    <a:pt x="2273269" y="3146180"/>
                    <a:pt x="2187308" y="3232141"/>
                    <a:pt x="2081269" y="3232141"/>
                  </a:cubicBezTo>
                  <a:lnTo>
                    <a:pt x="192000" y="3232141"/>
                  </a:lnTo>
                  <a:cubicBezTo>
                    <a:pt x="85961" y="3232141"/>
                    <a:pt x="0" y="3146180"/>
                    <a:pt x="0" y="3040141"/>
                  </a:cubicBezTo>
                  <a:lnTo>
                    <a:pt x="0" y="490015"/>
                  </a:lnTo>
                  <a:cubicBezTo>
                    <a:pt x="0" y="383976"/>
                    <a:pt x="85961" y="298015"/>
                    <a:pt x="192000" y="298015"/>
                  </a:cubicBezTo>
                  <a:lnTo>
                    <a:pt x="839881" y="298015"/>
                  </a:lnTo>
                  <a:lnTo>
                    <a:pt x="839881" y="207079"/>
                  </a:lnTo>
                  <a:cubicBezTo>
                    <a:pt x="839881" y="178486"/>
                    <a:pt x="863061" y="155306"/>
                    <a:pt x="891654" y="155306"/>
                  </a:cubicBezTo>
                  <a:lnTo>
                    <a:pt x="922408" y="155306"/>
                  </a:lnTo>
                  <a:lnTo>
                    <a:pt x="922408" y="51773"/>
                  </a:lnTo>
                  <a:cubicBezTo>
                    <a:pt x="922408" y="23180"/>
                    <a:pt x="945588" y="0"/>
                    <a:pt x="974181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</p:grpSp>
      <p:grpSp>
        <p:nvGrpSpPr>
          <p:cNvPr id="12" name="Ομάδα 11"/>
          <p:cNvGrpSpPr>
            <a:grpSpLocks/>
          </p:cNvGrpSpPr>
          <p:nvPr/>
        </p:nvGrpSpPr>
        <p:grpSpPr bwMode="auto">
          <a:xfrm>
            <a:off x="857250" y="3409950"/>
            <a:ext cx="631825" cy="631825"/>
            <a:chOff x="857384" y="3965646"/>
            <a:chExt cx="630965" cy="630965"/>
          </a:xfrm>
        </p:grpSpPr>
        <p:sp>
          <p:nvSpPr>
            <p:cNvPr id="8" name="Oval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57384" y="3965646"/>
              <a:ext cx="630965" cy="6309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 b="1">
                <a:cs typeface="Arial" pitchFamily="34" charset="0"/>
              </a:endParaRPr>
            </a:p>
          </p:txBody>
        </p:sp>
        <p:sp>
          <p:nvSpPr>
            <p:cNvPr id="50" name="Oval 2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47625" y="4125766"/>
              <a:ext cx="259996" cy="388408"/>
            </a:xfrm>
            <a:custGeom>
              <a:avLst/>
              <a:gdLst/>
              <a:ahLst/>
              <a:cxnLst/>
              <a:rect l="l" t="t" r="r" b="b"/>
              <a:pathLst>
                <a:path w="1703664" h="3240001">
                  <a:moveTo>
                    <a:pt x="952533" y="2024463"/>
                  </a:moveTo>
                  <a:lnTo>
                    <a:pt x="856710" y="2024464"/>
                  </a:lnTo>
                  <a:lnTo>
                    <a:pt x="649879" y="2143878"/>
                  </a:lnTo>
                  <a:lnTo>
                    <a:pt x="728753" y="2280491"/>
                  </a:lnTo>
                  <a:lnTo>
                    <a:pt x="800462" y="2239090"/>
                  </a:lnTo>
                  <a:lnTo>
                    <a:pt x="800462" y="2476837"/>
                  </a:lnTo>
                  <a:lnTo>
                    <a:pt x="649878" y="2476837"/>
                  </a:lnTo>
                  <a:lnTo>
                    <a:pt x="649878" y="2634602"/>
                  </a:lnTo>
                  <a:lnTo>
                    <a:pt x="1067658" y="2634602"/>
                  </a:lnTo>
                  <a:lnTo>
                    <a:pt x="1067657" y="2476837"/>
                  </a:lnTo>
                  <a:lnTo>
                    <a:pt x="952532" y="2476837"/>
                  </a:lnTo>
                  <a:lnTo>
                    <a:pt x="952532" y="2151292"/>
                  </a:lnTo>
                  <a:lnTo>
                    <a:pt x="952534" y="2151291"/>
                  </a:lnTo>
                  <a:close/>
                  <a:moveTo>
                    <a:pt x="851832" y="1776101"/>
                  </a:moveTo>
                  <a:cubicBezTo>
                    <a:pt x="1189868" y="1776101"/>
                    <a:pt x="1463900" y="2050133"/>
                    <a:pt x="1463900" y="2388169"/>
                  </a:cubicBezTo>
                  <a:cubicBezTo>
                    <a:pt x="1463900" y="2726205"/>
                    <a:pt x="1189868" y="3000237"/>
                    <a:pt x="851832" y="3000237"/>
                  </a:cubicBezTo>
                  <a:cubicBezTo>
                    <a:pt x="513796" y="3000237"/>
                    <a:pt x="239764" y="2726205"/>
                    <a:pt x="239764" y="2388169"/>
                  </a:cubicBezTo>
                  <a:cubicBezTo>
                    <a:pt x="239764" y="2050133"/>
                    <a:pt x="513796" y="1776101"/>
                    <a:pt x="851832" y="1776101"/>
                  </a:cubicBezTo>
                  <a:close/>
                  <a:moveTo>
                    <a:pt x="851832" y="1689019"/>
                  </a:moveTo>
                  <a:cubicBezTo>
                    <a:pt x="465702" y="1689019"/>
                    <a:pt x="152682" y="2002039"/>
                    <a:pt x="152682" y="2388169"/>
                  </a:cubicBezTo>
                  <a:cubicBezTo>
                    <a:pt x="152682" y="2774299"/>
                    <a:pt x="465702" y="3087319"/>
                    <a:pt x="851832" y="3087319"/>
                  </a:cubicBezTo>
                  <a:cubicBezTo>
                    <a:pt x="1237962" y="3087319"/>
                    <a:pt x="1550982" y="2774299"/>
                    <a:pt x="1550982" y="2388169"/>
                  </a:cubicBezTo>
                  <a:cubicBezTo>
                    <a:pt x="1550982" y="2002039"/>
                    <a:pt x="1237962" y="1689019"/>
                    <a:pt x="851832" y="1689019"/>
                  </a:cubicBezTo>
                  <a:close/>
                  <a:moveTo>
                    <a:pt x="851832" y="1536337"/>
                  </a:moveTo>
                  <a:cubicBezTo>
                    <a:pt x="1322286" y="1536337"/>
                    <a:pt x="1703664" y="1917715"/>
                    <a:pt x="1703664" y="2388169"/>
                  </a:cubicBezTo>
                  <a:cubicBezTo>
                    <a:pt x="1703664" y="2858623"/>
                    <a:pt x="1322286" y="3240001"/>
                    <a:pt x="851832" y="3240001"/>
                  </a:cubicBezTo>
                  <a:cubicBezTo>
                    <a:pt x="381378" y="3240001"/>
                    <a:pt x="0" y="2858623"/>
                    <a:pt x="0" y="2388169"/>
                  </a:cubicBezTo>
                  <a:cubicBezTo>
                    <a:pt x="0" y="1917715"/>
                    <a:pt x="381378" y="1536337"/>
                    <a:pt x="851832" y="1536337"/>
                  </a:cubicBezTo>
                  <a:close/>
                  <a:moveTo>
                    <a:pt x="1173126" y="1"/>
                  </a:moveTo>
                  <a:lnTo>
                    <a:pt x="1383673" y="1"/>
                  </a:lnTo>
                  <a:lnTo>
                    <a:pt x="1383673" y="954514"/>
                  </a:lnTo>
                  <a:lnTo>
                    <a:pt x="1173126" y="1187717"/>
                  </a:lnTo>
                  <a:close/>
                  <a:moveTo>
                    <a:pt x="619488" y="0"/>
                  </a:moveTo>
                  <a:lnTo>
                    <a:pt x="1099698" y="0"/>
                  </a:lnTo>
                  <a:lnTo>
                    <a:pt x="1099698" y="1265464"/>
                  </a:lnTo>
                  <a:lnTo>
                    <a:pt x="859593" y="1532640"/>
                  </a:lnTo>
                  <a:lnTo>
                    <a:pt x="619488" y="1265464"/>
                  </a:lnTo>
                  <a:close/>
                  <a:moveTo>
                    <a:pt x="335512" y="0"/>
                  </a:moveTo>
                  <a:lnTo>
                    <a:pt x="546059" y="0"/>
                  </a:lnTo>
                  <a:lnTo>
                    <a:pt x="546059" y="1166181"/>
                  </a:lnTo>
                  <a:lnTo>
                    <a:pt x="335512" y="9274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sp>
        <p:nvSpPr>
          <p:cNvPr id="25" name="Rectangle 24">
            <a:extLst>
              <a:ext uri="{FF2B5EF4-FFF2-40B4-BE49-F238E27FC236}"/>
            </a:extLst>
          </p:cNvPr>
          <p:cNvSpPr/>
          <p:nvPr/>
        </p:nvSpPr>
        <p:spPr>
          <a:xfrm>
            <a:off x="7024688" y="3597275"/>
            <a:ext cx="395446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+mn-cs"/>
              </a:rPr>
              <a:t>Ευδαιμονία, η ψυχική υγεία κατά τον Παγκόσμιο Οργανισμό Υγείας</a:t>
            </a:r>
            <a:r>
              <a:rPr lang="en-US" altLang="ko-K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.  </a:t>
            </a:r>
            <a:endParaRPr lang="ko-KR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/>
            </a:extLst>
          </p:cNvPr>
          <p:cNvSpPr/>
          <p:nvPr/>
        </p:nvSpPr>
        <p:spPr>
          <a:xfrm>
            <a:off x="7024688" y="2949575"/>
            <a:ext cx="3954462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+mn-cs"/>
              </a:rPr>
              <a:t>Η φυσική πραγματικότητα </a:t>
            </a:r>
          </a:p>
        </p:txBody>
      </p:sp>
      <p:sp>
        <p:nvSpPr>
          <p:cNvPr id="36" name="Rectangle 35">
            <a:extLst>
              <a:ext uri="{FF2B5EF4-FFF2-40B4-BE49-F238E27FC236}"/>
            </a:extLst>
          </p:cNvPr>
          <p:cNvSpPr/>
          <p:nvPr/>
        </p:nvSpPr>
        <p:spPr>
          <a:xfrm>
            <a:off x="7024688" y="2355850"/>
            <a:ext cx="3954462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+mn-cs"/>
              </a:rPr>
              <a:t>Το στρες ως φυσικό φαινόμενο</a:t>
            </a:r>
          </a:p>
        </p:txBody>
      </p:sp>
      <p:sp>
        <p:nvSpPr>
          <p:cNvPr id="38" name="Rectangle 37">
            <a:extLst>
              <a:ext uri="{FF2B5EF4-FFF2-40B4-BE49-F238E27FC236}"/>
            </a:extLst>
          </p:cNvPr>
          <p:cNvSpPr/>
          <p:nvPr/>
        </p:nvSpPr>
        <p:spPr>
          <a:xfrm>
            <a:off x="7034213" y="2649538"/>
            <a:ext cx="3954462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+mn-cs"/>
              </a:rPr>
              <a:t>Ο φιλοσοφικός τρόπος σκέψης</a:t>
            </a:r>
          </a:p>
        </p:txBody>
      </p:sp>
      <p:sp>
        <p:nvSpPr>
          <p:cNvPr id="40" name="Rectangle 39">
            <a:extLst>
              <a:ext uri="{FF2B5EF4-FFF2-40B4-BE49-F238E27FC236}"/>
            </a:extLst>
          </p:cNvPr>
          <p:cNvSpPr/>
          <p:nvPr/>
        </p:nvSpPr>
        <p:spPr>
          <a:xfrm>
            <a:off x="7040563" y="1863725"/>
            <a:ext cx="3954462" cy="676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+mn-cs"/>
              </a:rPr>
              <a:t>Ο ανθρώπινος εγκέφαλος και οι βιολογικές και ψυχολογικές ικανότητές του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Arial" pitchFamily="34" charset="0"/>
              </a:rPr>
              <a:t>  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/>
            </a:extLst>
          </p:cNvPr>
          <p:cNvSpPr txBox="1"/>
          <p:nvPr/>
        </p:nvSpPr>
        <p:spPr>
          <a:xfrm>
            <a:off x="6867525" y="1498600"/>
            <a:ext cx="53244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b="1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  <a:cs typeface="Arial" pitchFamily="34" charset="0"/>
              </a:rPr>
              <a:t>Η Φιλοσοφική Οπτική 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  <a:cs typeface="Arial" pitchFamily="34" charset="0"/>
              </a:rPr>
              <a:t> </a:t>
            </a:r>
            <a:r>
              <a:rPr lang="el-GR" altLang="ko-KR" sz="1400" b="1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  <a:cs typeface="Arial" pitchFamily="34" charset="0"/>
              </a:rPr>
              <a:t>και Τα Εννοιολογικά Χαρακτηριστικά </a:t>
            </a:r>
            <a:endParaRPr lang="ko-KR" altLang="en-US" sz="1400" b="1" dirty="0">
              <a:solidFill>
                <a:schemeClr val="accent6">
                  <a:lumMod val="7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/>
            </a:extLst>
          </p:cNvPr>
          <p:cNvSpPr/>
          <p:nvPr/>
        </p:nvSpPr>
        <p:spPr>
          <a:xfrm>
            <a:off x="7024688" y="3284538"/>
            <a:ext cx="39544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Η φιλοσοφική διαχείριση του στρες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/>
            </a:extLst>
          </p:cNvPr>
          <p:cNvSpPr txBox="1"/>
          <p:nvPr/>
        </p:nvSpPr>
        <p:spPr>
          <a:xfrm>
            <a:off x="1354138" y="787400"/>
            <a:ext cx="1041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Raleway" pitchFamily="2" charset="0"/>
                <a:cs typeface="+mn-cs"/>
              </a:rPr>
              <a:t>Σε συνεργασία με το </a:t>
            </a:r>
            <a:r>
              <a:rPr lang="el-GR" sz="1600" b="1" dirty="0">
                <a:solidFill>
                  <a:srgbClr val="FF0000"/>
                </a:solidFill>
                <a:latin typeface="Raleway" pitchFamily="2" charset="0"/>
                <a:cs typeface="+mn-cs"/>
              </a:rPr>
              <a:t>Εργαστήριο Εφαρμοσμένης Φιλοσοφίας του Εθνικού Καποδιστριακού Πανεπιστημίου Αθηνών 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7158038" y="4970463"/>
            <a:ext cx="1498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altLang="ko-KR" sz="1200" b="1">
                <a:solidFill>
                  <a:schemeClr val="bg1"/>
                </a:solidFill>
                <a:latin typeface="Raleway"/>
                <a:ea typeface="Roboto"/>
                <a:cs typeface="Roboto"/>
              </a:rPr>
              <a:t>Ασύγχρονη Εκπαίδευση</a:t>
            </a:r>
          </a:p>
          <a:p>
            <a:pPr algn="ctr"/>
            <a:r>
              <a:rPr lang="el-GR" altLang="ko-KR" sz="1200" b="1">
                <a:solidFill>
                  <a:schemeClr val="bg1"/>
                </a:solidFill>
                <a:latin typeface="Raleway"/>
                <a:ea typeface="Roboto"/>
                <a:cs typeface="Roboto"/>
              </a:rPr>
              <a:t>Βιντεοσκοπημένα Μαθήματα</a:t>
            </a:r>
            <a:endParaRPr lang="ko-KR" altLang="en-US" sz="1200" b="1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9680575" y="4978400"/>
            <a:ext cx="1376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altLang="ko-KR" sz="1200" b="1">
                <a:latin typeface="Raleway"/>
                <a:ea typeface="Roboto"/>
                <a:cs typeface="Roboto"/>
              </a:rPr>
              <a:t>Ζωντανές Διαδικτυακές Συζητήσεις</a:t>
            </a:r>
            <a:endParaRPr lang="ko-KR" altLang="en-US" sz="1200" b="1">
              <a:latin typeface="Raleway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7056438" y="6159500"/>
            <a:ext cx="4854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b="1">
                <a:solidFill>
                  <a:srgbClr val="00B0F0"/>
                </a:solidFill>
                <a:latin typeface="Raleway"/>
                <a:ea typeface="Roboto"/>
                <a:cs typeface="Roboto"/>
              </a:rPr>
              <a:t>Ταχύρρυθμη, καινοτόμος, επιμορφωτική διαδικασία</a:t>
            </a:r>
            <a:endParaRPr lang="en-US" altLang="ko-KR" sz="1400" b="1">
              <a:solidFill>
                <a:srgbClr val="00B0F0"/>
              </a:solidFill>
              <a:latin typeface="Raleway"/>
              <a:ea typeface="Roboto"/>
              <a:cs typeface="Roboto"/>
            </a:endParaRPr>
          </a:p>
        </p:txBody>
      </p:sp>
      <p:pic>
        <p:nvPicPr>
          <p:cNvPr id="64538" name="Εικόνα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4588" y="196850"/>
            <a:ext cx="18129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539" name="Ομάδα 3"/>
          <p:cNvGrpSpPr>
            <a:grpSpLocks/>
          </p:cNvGrpSpPr>
          <p:nvPr/>
        </p:nvGrpSpPr>
        <p:grpSpPr bwMode="auto">
          <a:xfrm>
            <a:off x="-852488" y="6159500"/>
            <a:ext cx="5715001" cy="628650"/>
            <a:chOff x="-1027078" y="6024401"/>
            <a:chExt cx="6094378" cy="757615"/>
          </a:xfrm>
        </p:grpSpPr>
        <p:pic>
          <p:nvPicPr>
            <p:cNvPr id="64542" name="Εικόνα 4"/>
            <p:cNvPicPr>
              <a:picLocks noChangeAspect="1"/>
            </p:cNvPicPr>
            <p:nvPr/>
          </p:nvPicPr>
          <p:blipFill>
            <a:blip r:embed="rId3"/>
            <a:srcRect r="39214"/>
            <a:stretch>
              <a:fillRect/>
            </a:stretch>
          </p:blipFill>
          <p:spPr bwMode="auto">
            <a:xfrm>
              <a:off x="169525" y="6026473"/>
              <a:ext cx="1312055" cy="427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43" name="Εικόνα 5"/>
            <p:cNvPicPr>
              <a:picLocks noChangeAspect="1"/>
            </p:cNvPicPr>
            <p:nvPr/>
          </p:nvPicPr>
          <p:blipFill>
            <a:blip r:embed="rId3"/>
            <a:srcRect l="66602"/>
            <a:stretch>
              <a:fillRect/>
            </a:stretch>
          </p:blipFill>
          <p:spPr bwMode="auto">
            <a:xfrm>
              <a:off x="2995363" y="6031488"/>
              <a:ext cx="711295" cy="42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44" name="Εικόνα 8"/>
            <p:cNvPicPr>
              <a:picLocks noChangeAspect="1"/>
            </p:cNvPicPr>
            <p:nvPr/>
          </p:nvPicPr>
          <p:blipFill>
            <a:blip r:embed="rId4"/>
            <a:srcRect l="13724" t="20903" r="36871" b="39870"/>
            <a:stretch>
              <a:fillRect/>
            </a:stretch>
          </p:blipFill>
          <p:spPr bwMode="auto">
            <a:xfrm>
              <a:off x="1481581" y="6024401"/>
              <a:ext cx="1376951" cy="483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45" name="TextBox 9"/>
            <p:cNvSpPr txBox="1">
              <a:spLocks noChangeArrowheads="1"/>
            </p:cNvSpPr>
            <p:nvPr/>
          </p:nvSpPr>
          <p:spPr bwMode="auto">
            <a:xfrm>
              <a:off x="-1027078" y="6566572"/>
              <a:ext cx="60943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tabLst>
                  <a:tab pos="2636838" algn="ctr"/>
                  <a:tab pos="5273675" algn="r"/>
                </a:tabLst>
              </a:pPr>
              <a:r>
                <a:rPr lang="el-GR" sz="800" b="1">
                  <a:latin typeface="Tahoma" pitchFamily="34" charset="0"/>
                  <a:ea typeface="Calibri" pitchFamily="34" charset="0"/>
                  <a:cs typeface="Times New Roman" pitchFamily="18" charset="0"/>
                </a:rPr>
                <a:t>Με τη συγχρηματοδότηση της Ελλάδας και της Ευρωπαϊκής Ένωσης</a:t>
              </a:r>
              <a:endParaRPr lang="el-GR" sz="8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64540" name="Εικόνα 10"/>
          <p:cNvPicPr>
            <a:picLocks noChangeAspect="1"/>
          </p:cNvPicPr>
          <p:nvPr/>
        </p:nvPicPr>
        <p:blipFill>
          <a:blip r:embed="rId5"/>
          <a:srcRect l="28172"/>
          <a:stretch>
            <a:fillRect/>
          </a:stretch>
        </p:blipFill>
        <p:spPr bwMode="auto">
          <a:xfrm>
            <a:off x="4081463" y="6270625"/>
            <a:ext cx="170497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41" name="Εικόνα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425" y="182563"/>
            <a:ext cx="109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6" grpId="0" animBg="1"/>
      <p:bldP spid="2" grpId="0" build="p"/>
      <p:bldP spid="16" grpId="0"/>
      <p:bldP spid="19" grpId="0"/>
      <p:bldP spid="24" grpId="0"/>
      <p:bldP spid="27" grpId="0"/>
      <p:bldP spid="29" grpId="0"/>
      <p:bldP spid="30" grpId="0"/>
      <p:bldP spid="31" grpId="0"/>
      <p:bldP spid="25" grpId="0"/>
      <p:bldP spid="33" grpId="0"/>
      <p:bldP spid="36" grpId="0"/>
      <p:bldP spid="38" grpId="0"/>
      <p:bldP spid="40" grpId="0"/>
      <p:bldP spid="42" grpId="0"/>
      <p:bldP spid="44" grpId="0"/>
      <p:bldP spid="52" grpId="0"/>
      <p:bldP spid="70" grpId="0"/>
      <p:bldP spid="79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11738" y="134938"/>
            <a:ext cx="2759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00B0F0"/>
                </a:solidFill>
                <a:latin typeface="Raleway"/>
                <a:ea typeface="Roboto"/>
                <a:cs typeface="Roboto"/>
              </a:rPr>
              <a:t>Συμμετέχοντες</a:t>
            </a:r>
            <a:endParaRPr lang="id-ID" sz="2800" b="1">
              <a:solidFill>
                <a:srgbClr val="00B0F0"/>
              </a:solidFill>
              <a:latin typeface="Raleway"/>
              <a:ea typeface="Roboto"/>
              <a:cs typeface="Roboto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681538"/>
            <a:ext cx="12192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2113" y="5208588"/>
            <a:ext cx="2217737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>
                <a:solidFill>
                  <a:schemeClr val="bg1">
                    <a:lumMod val="65000"/>
                  </a:schemeClr>
                </a:solidFill>
                <a:latin typeface="Raleway" pitchFamily="2" charset="0"/>
                <a:cs typeface="+mn-cs"/>
              </a:rPr>
              <a:t>Ξενώνες φιλοξενίας κακοποιημένων γυναικών</a:t>
            </a:r>
            <a:endParaRPr lang="ko-KR" altLang="en-US" sz="1300" b="1" dirty="0">
              <a:solidFill>
                <a:schemeClr val="bg1">
                  <a:lumMod val="6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>
            <a:stCxn id="12" idx="0"/>
          </p:cNvCxnSpPr>
          <p:nvPr/>
        </p:nvCxnSpPr>
        <p:spPr>
          <a:xfrm flipH="1" flipV="1">
            <a:off x="1689100" y="2954338"/>
            <a:ext cx="7938" cy="126206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689100" y="2927350"/>
            <a:ext cx="3735388" cy="20638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0493375" y="2954338"/>
            <a:ext cx="14288" cy="126206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70688" y="2906713"/>
            <a:ext cx="3736975" cy="2063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Ομάδα 27"/>
          <p:cNvGrpSpPr>
            <a:grpSpLocks/>
          </p:cNvGrpSpPr>
          <p:nvPr/>
        </p:nvGrpSpPr>
        <p:grpSpPr bwMode="auto">
          <a:xfrm>
            <a:off x="6510338" y="4216400"/>
            <a:ext cx="930275" cy="930275"/>
            <a:chOff x="6510600" y="4216828"/>
            <a:chExt cx="930191" cy="930190"/>
          </a:xfrm>
        </p:grpSpPr>
        <p:sp>
          <p:nvSpPr>
            <p:cNvPr id="15" name="Oval 14"/>
            <p:cNvSpPr/>
            <p:nvPr/>
          </p:nvSpPr>
          <p:spPr>
            <a:xfrm>
              <a:off x="6510600" y="4216828"/>
              <a:ext cx="930191" cy="93019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832648" y="4527702"/>
              <a:ext cx="251810" cy="333594"/>
              <a:chOff x="6351" y="0"/>
              <a:chExt cx="371475" cy="492125"/>
            </a:xfrm>
            <a:solidFill>
              <a:schemeClr val="bg1"/>
            </a:solidFill>
          </p:grpSpPr>
          <p:sp>
            <p:nvSpPr>
              <p:cNvPr id="47" name="Freeform 23"/>
              <p:cNvSpPr>
                <a:spLocks noEditPoints="1"/>
              </p:cNvSpPr>
              <p:nvPr/>
            </p:nvSpPr>
            <p:spPr bwMode="auto">
              <a:xfrm>
                <a:off x="98426" y="88900"/>
                <a:ext cx="185738" cy="184150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4 w 48"/>
                  <a:gd name="T5" fmla="*/ 0 h 48"/>
                  <a:gd name="T6" fmla="*/ 0 w 48"/>
                  <a:gd name="T7" fmla="*/ 24 h 48"/>
                  <a:gd name="T8" fmla="*/ 24 w 48"/>
                  <a:gd name="T9" fmla="*/ 48 h 48"/>
                  <a:gd name="T10" fmla="*/ 24 w 48"/>
                  <a:gd name="T11" fmla="*/ 4 h 48"/>
                  <a:gd name="T12" fmla="*/ 44 w 48"/>
                  <a:gd name="T13" fmla="*/ 24 h 48"/>
                  <a:gd name="T14" fmla="*/ 24 w 48"/>
                  <a:gd name="T15" fmla="*/ 44 h 48"/>
                  <a:gd name="T16" fmla="*/ 4 w 48"/>
                  <a:gd name="T17" fmla="*/ 24 h 48"/>
                  <a:gd name="T18" fmla="*/ 24 w 48"/>
                  <a:gd name="T1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"/>
                    </a:moveTo>
                    <a:cubicBezTo>
                      <a:pt x="35" y="4"/>
                      <a:pt x="44" y="13"/>
                      <a:pt x="44" y="24"/>
                    </a:cubicBezTo>
                    <a:cubicBezTo>
                      <a:pt x="44" y="35"/>
                      <a:pt x="35" y="44"/>
                      <a:pt x="24" y="44"/>
                    </a:cubicBezTo>
                    <a:cubicBezTo>
                      <a:pt x="13" y="44"/>
                      <a:pt x="4" y="35"/>
                      <a:pt x="4" y="24"/>
                    </a:cubicBezTo>
                    <a:cubicBezTo>
                      <a:pt x="4" y="13"/>
                      <a:pt x="13" y="4"/>
                      <a:pt x="2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48" name="Freeform 24"/>
              <p:cNvSpPr>
                <a:spLocks noEditPoints="1"/>
              </p:cNvSpPr>
              <p:nvPr/>
            </p:nvSpPr>
            <p:spPr bwMode="auto">
              <a:xfrm>
                <a:off x="6351" y="0"/>
                <a:ext cx="371475" cy="492125"/>
              </a:xfrm>
              <a:custGeom>
                <a:avLst/>
                <a:gdLst>
                  <a:gd name="T0" fmla="*/ 48 w 96"/>
                  <a:gd name="T1" fmla="*/ 0 h 128"/>
                  <a:gd name="T2" fmla="*/ 0 w 96"/>
                  <a:gd name="T3" fmla="*/ 48 h 128"/>
                  <a:gd name="T4" fmla="*/ 41 w 96"/>
                  <a:gd name="T5" fmla="*/ 125 h 128"/>
                  <a:gd name="T6" fmla="*/ 48 w 96"/>
                  <a:gd name="T7" fmla="*/ 128 h 128"/>
                  <a:gd name="T8" fmla="*/ 48 w 96"/>
                  <a:gd name="T9" fmla="*/ 128 h 128"/>
                  <a:gd name="T10" fmla="*/ 54 w 96"/>
                  <a:gd name="T11" fmla="*/ 125 h 128"/>
                  <a:gd name="T12" fmla="*/ 96 w 96"/>
                  <a:gd name="T13" fmla="*/ 48 h 128"/>
                  <a:gd name="T14" fmla="*/ 48 w 96"/>
                  <a:gd name="T15" fmla="*/ 0 h 128"/>
                  <a:gd name="T16" fmla="*/ 48 w 96"/>
                  <a:gd name="T17" fmla="*/ 120 h 128"/>
                  <a:gd name="T18" fmla="*/ 48 w 96"/>
                  <a:gd name="T19" fmla="*/ 120 h 128"/>
                  <a:gd name="T20" fmla="*/ 47 w 96"/>
                  <a:gd name="T21" fmla="*/ 119 h 128"/>
                  <a:gd name="T22" fmla="*/ 8 w 96"/>
                  <a:gd name="T23" fmla="*/ 48 h 128"/>
                  <a:gd name="T24" fmla="*/ 48 w 96"/>
                  <a:gd name="T25" fmla="*/ 8 h 128"/>
                  <a:gd name="T26" fmla="*/ 88 w 96"/>
                  <a:gd name="T27" fmla="*/ 48 h 128"/>
                  <a:gd name="T28" fmla="*/ 48 w 96"/>
                  <a:gd name="T29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" h="128">
                    <a:moveTo>
                      <a:pt x="48" y="0"/>
                    </a:moveTo>
                    <a:cubicBezTo>
                      <a:pt x="22" y="0"/>
                      <a:pt x="0" y="21"/>
                      <a:pt x="0" y="48"/>
                    </a:cubicBezTo>
                    <a:cubicBezTo>
                      <a:pt x="0" y="76"/>
                      <a:pt x="24" y="105"/>
                      <a:pt x="41" y="125"/>
                    </a:cubicBezTo>
                    <a:cubicBezTo>
                      <a:pt x="42" y="125"/>
                      <a:pt x="44" y="128"/>
                      <a:pt x="48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4" y="125"/>
                      <a:pt x="54" y="125"/>
                    </a:cubicBezTo>
                    <a:cubicBezTo>
                      <a:pt x="72" y="105"/>
                      <a:pt x="96" y="76"/>
                      <a:pt x="96" y="48"/>
                    </a:cubicBezTo>
                    <a:cubicBezTo>
                      <a:pt x="96" y="21"/>
                      <a:pt x="74" y="0"/>
                      <a:pt x="48" y="0"/>
                    </a:cubicBezTo>
                    <a:close/>
                    <a:moveTo>
                      <a:pt x="48" y="120"/>
                    </a:move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120"/>
                      <a:pt x="48" y="120"/>
                      <a:pt x="47" y="119"/>
                    </a:cubicBezTo>
                    <a:cubicBezTo>
                      <a:pt x="33" y="103"/>
                      <a:pt x="8" y="74"/>
                      <a:pt x="8" y="48"/>
                    </a:cubicBezTo>
                    <a:cubicBezTo>
                      <a:pt x="8" y="26"/>
                      <a:pt x="26" y="8"/>
                      <a:pt x="48" y="8"/>
                    </a:cubicBezTo>
                    <a:cubicBezTo>
                      <a:pt x="70" y="8"/>
                      <a:pt x="88" y="26"/>
                      <a:pt x="88" y="48"/>
                    </a:cubicBezTo>
                    <a:cubicBezTo>
                      <a:pt x="88" y="74"/>
                      <a:pt x="63" y="103"/>
                      <a:pt x="48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24" name="Ομάδα 23"/>
          <p:cNvGrpSpPr>
            <a:grpSpLocks/>
          </p:cNvGrpSpPr>
          <p:nvPr/>
        </p:nvGrpSpPr>
        <p:grpSpPr bwMode="auto">
          <a:xfrm>
            <a:off x="5384800" y="2292350"/>
            <a:ext cx="1323975" cy="1323975"/>
            <a:chOff x="5434104" y="2019674"/>
            <a:chExt cx="1323792" cy="1323791"/>
          </a:xfrm>
        </p:grpSpPr>
        <p:sp>
          <p:nvSpPr>
            <p:cNvPr id="7" name="Oval 6"/>
            <p:cNvSpPr/>
            <p:nvPr/>
          </p:nvSpPr>
          <p:spPr>
            <a:xfrm>
              <a:off x="5434104" y="2019674"/>
              <a:ext cx="1323792" cy="13237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2" name="Round Same Side Corner Rectangle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65847" y="2289511"/>
              <a:ext cx="250790" cy="66189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53" name="Round Same Side Corner Rectangle 20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6253141" y="2286337"/>
              <a:ext cx="312695" cy="66824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grpSp>
        <p:nvGrpSpPr>
          <p:cNvPr id="25" name="Ομάδα 24"/>
          <p:cNvGrpSpPr>
            <a:grpSpLocks/>
          </p:cNvGrpSpPr>
          <p:nvPr/>
        </p:nvGrpSpPr>
        <p:grpSpPr bwMode="auto">
          <a:xfrm>
            <a:off x="1231900" y="4216400"/>
            <a:ext cx="930275" cy="930275"/>
            <a:chOff x="1232430" y="4216828"/>
            <a:chExt cx="930191" cy="930190"/>
          </a:xfrm>
        </p:grpSpPr>
        <p:sp>
          <p:nvSpPr>
            <p:cNvPr id="12" name="Oval 11"/>
            <p:cNvSpPr/>
            <p:nvPr/>
          </p:nvSpPr>
          <p:spPr>
            <a:xfrm>
              <a:off x="1232430" y="4216828"/>
              <a:ext cx="930191" cy="93019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4" name="Rectangle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437200" y="4461281"/>
              <a:ext cx="503192" cy="43811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grpSp>
        <p:nvGrpSpPr>
          <p:cNvPr id="26" name="Ομάδα 25"/>
          <p:cNvGrpSpPr>
            <a:grpSpLocks/>
          </p:cNvGrpSpPr>
          <p:nvPr/>
        </p:nvGrpSpPr>
        <p:grpSpPr bwMode="auto">
          <a:xfrm>
            <a:off x="2992438" y="4216400"/>
            <a:ext cx="930275" cy="930275"/>
            <a:chOff x="2991820" y="4216828"/>
            <a:chExt cx="930191" cy="930190"/>
          </a:xfrm>
        </p:grpSpPr>
        <p:sp>
          <p:nvSpPr>
            <p:cNvPr id="13" name="Oval 12"/>
            <p:cNvSpPr/>
            <p:nvPr/>
          </p:nvSpPr>
          <p:spPr>
            <a:xfrm>
              <a:off x="2991820" y="4216828"/>
              <a:ext cx="930191" cy="93019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5" name="Round Same Side Corner Rectangle 20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3291830" y="4408898"/>
              <a:ext cx="312710" cy="52541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</p:grpSp>
      <p:grpSp>
        <p:nvGrpSpPr>
          <p:cNvPr id="27" name="Ομάδα 26"/>
          <p:cNvGrpSpPr>
            <a:grpSpLocks/>
          </p:cNvGrpSpPr>
          <p:nvPr/>
        </p:nvGrpSpPr>
        <p:grpSpPr bwMode="auto">
          <a:xfrm>
            <a:off x="4751388" y="4216400"/>
            <a:ext cx="930275" cy="930275"/>
            <a:chOff x="4751210" y="4216828"/>
            <a:chExt cx="930191" cy="930190"/>
          </a:xfrm>
        </p:grpSpPr>
        <p:sp>
          <p:nvSpPr>
            <p:cNvPr id="14" name="Oval 13"/>
            <p:cNvSpPr/>
            <p:nvPr/>
          </p:nvSpPr>
          <p:spPr>
            <a:xfrm>
              <a:off x="4751210" y="4216828"/>
              <a:ext cx="930191" cy="930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6" name="Oval 25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>
            <a:xfrm>
              <a:off x="4968677" y="4469218"/>
              <a:ext cx="473032" cy="42223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pic>
        <p:nvPicPr>
          <p:cNvPr id="57" name="Picture 5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l="7399" r="7580"/>
          <a:stretch/>
        </p:blipFill>
        <p:spPr>
          <a:xfrm>
            <a:off x="8288270" y="4100909"/>
            <a:ext cx="1006000" cy="1183241"/>
          </a:xfrm>
          <a:prstGeom prst="rect">
            <a:avLst/>
          </a:prstGeom>
        </p:spPr>
      </p:pic>
      <p:grpSp>
        <p:nvGrpSpPr>
          <p:cNvPr id="29" name="Ομάδα 28"/>
          <p:cNvGrpSpPr>
            <a:grpSpLocks/>
          </p:cNvGrpSpPr>
          <p:nvPr/>
        </p:nvGrpSpPr>
        <p:grpSpPr bwMode="auto">
          <a:xfrm>
            <a:off x="10029825" y="4216400"/>
            <a:ext cx="930275" cy="930275"/>
            <a:chOff x="10029380" y="4216828"/>
            <a:chExt cx="930191" cy="930190"/>
          </a:xfrm>
        </p:grpSpPr>
        <p:sp>
          <p:nvSpPr>
            <p:cNvPr id="17" name="Oval 16"/>
            <p:cNvSpPr/>
            <p:nvPr/>
          </p:nvSpPr>
          <p:spPr>
            <a:xfrm>
              <a:off x="10029380" y="4216828"/>
              <a:ext cx="930191" cy="93019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8" name="Chord 3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269071" y="4418423"/>
              <a:ext cx="477794" cy="525414"/>
            </a:xfrm>
            <a:custGeom>
              <a:avLst/>
              <a:gdLst/>
              <a:ahLst/>
              <a:cxnLst/>
              <a:rect l="l" t="t" r="r" b="b"/>
              <a:pathLst>
                <a:path w="2519554" h="3240000">
                  <a:moveTo>
                    <a:pt x="1259778" y="0"/>
                  </a:moveTo>
                  <a:cubicBezTo>
                    <a:pt x="1299543" y="0"/>
                    <a:pt x="1331778" y="32235"/>
                    <a:pt x="1331778" y="72000"/>
                  </a:cubicBezTo>
                  <a:lnTo>
                    <a:pt x="1331778" y="292696"/>
                  </a:lnTo>
                  <a:cubicBezTo>
                    <a:pt x="1526887" y="301316"/>
                    <a:pt x="1719796" y="357828"/>
                    <a:pt x="1894309" y="459601"/>
                  </a:cubicBezTo>
                  <a:cubicBezTo>
                    <a:pt x="2284331" y="687055"/>
                    <a:pt x="2522839" y="1105809"/>
                    <a:pt x="2519520" y="1557297"/>
                  </a:cubicBezTo>
                  <a:lnTo>
                    <a:pt x="2509882" y="1557270"/>
                  </a:lnTo>
                  <a:cubicBezTo>
                    <a:pt x="2413806" y="1435449"/>
                    <a:pt x="2264527" y="1358626"/>
                    <a:pt x="2097304" y="1358626"/>
                  </a:cubicBezTo>
                  <a:cubicBezTo>
                    <a:pt x="1931567" y="1358626"/>
                    <a:pt x="1783455" y="1434091"/>
                    <a:pt x="1688484" y="1554913"/>
                  </a:cubicBezTo>
                  <a:lnTo>
                    <a:pt x="1657888" y="1554825"/>
                  </a:lnTo>
                  <a:cubicBezTo>
                    <a:pt x="1579123" y="1454657"/>
                    <a:pt x="1463823" y="1385682"/>
                    <a:pt x="1331778" y="1368008"/>
                  </a:cubicBezTo>
                  <a:lnTo>
                    <a:pt x="1331778" y="2507895"/>
                  </a:lnTo>
                  <a:lnTo>
                    <a:pt x="1356113" y="2507895"/>
                  </a:lnTo>
                  <a:lnTo>
                    <a:pt x="1356113" y="2868215"/>
                  </a:lnTo>
                  <a:lnTo>
                    <a:pt x="1353558" y="2868215"/>
                  </a:lnTo>
                  <a:cubicBezTo>
                    <a:pt x="1347515" y="3074779"/>
                    <a:pt x="1177830" y="3240000"/>
                    <a:pt x="969556" y="3240000"/>
                  </a:cubicBezTo>
                  <a:cubicBezTo>
                    <a:pt x="759529" y="3240000"/>
                    <a:pt x="588743" y="3071985"/>
                    <a:pt x="585029" y="2863014"/>
                  </a:cubicBezTo>
                  <a:cubicBezTo>
                    <a:pt x="584214" y="2861474"/>
                    <a:pt x="584183" y="2859896"/>
                    <a:pt x="584183" y="2858310"/>
                  </a:cubicBezTo>
                  <a:lnTo>
                    <a:pt x="584422" y="2856985"/>
                  </a:lnTo>
                  <a:cubicBezTo>
                    <a:pt x="584186" y="2856201"/>
                    <a:pt x="584184" y="2855415"/>
                    <a:pt x="584184" y="2854628"/>
                  </a:cubicBezTo>
                  <a:lnTo>
                    <a:pt x="584846" y="2854628"/>
                  </a:lnTo>
                  <a:cubicBezTo>
                    <a:pt x="585977" y="2797047"/>
                    <a:pt x="628115" y="2750982"/>
                    <a:pt x="679843" y="2750982"/>
                  </a:cubicBezTo>
                  <a:cubicBezTo>
                    <a:pt x="731571" y="2750982"/>
                    <a:pt x="773709" y="2797047"/>
                    <a:pt x="774841" y="2854628"/>
                  </a:cubicBezTo>
                  <a:lnTo>
                    <a:pt x="776870" y="2854628"/>
                  </a:lnTo>
                  <a:cubicBezTo>
                    <a:pt x="776870" y="2961046"/>
                    <a:pt x="863138" y="3047314"/>
                    <a:pt x="969556" y="3047314"/>
                  </a:cubicBezTo>
                  <a:cubicBezTo>
                    <a:pt x="1075974" y="3047314"/>
                    <a:pt x="1162242" y="2961046"/>
                    <a:pt x="1162242" y="2854628"/>
                  </a:cubicBezTo>
                  <a:lnTo>
                    <a:pt x="1163439" y="2854628"/>
                  </a:lnTo>
                  <a:lnTo>
                    <a:pt x="1163439" y="2507895"/>
                  </a:lnTo>
                  <a:lnTo>
                    <a:pt x="1187778" y="2507895"/>
                  </a:lnTo>
                  <a:lnTo>
                    <a:pt x="1187778" y="1365548"/>
                  </a:lnTo>
                  <a:cubicBezTo>
                    <a:pt x="1048083" y="1378241"/>
                    <a:pt x="925400" y="1448176"/>
                    <a:pt x="842602" y="1552487"/>
                  </a:cubicBezTo>
                  <a:lnTo>
                    <a:pt x="807450" y="1552386"/>
                  </a:lnTo>
                  <a:cubicBezTo>
                    <a:pt x="712615" y="1432960"/>
                    <a:pt x="565486" y="1358626"/>
                    <a:pt x="400996" y="1358626"/>
                  </a:cubicBezTo>
                  <a:cubicBezTo>
                    <a:pt x="240343" y="1358626"/>
                    <a:pt x="96251" y="1429532"/>
                    <a:pt x="0" y="1543232"/>
                  </a:cubicBezTo>
                  <a:cubicBezTo>
                    <a:pt x="1264" y="1094357"/>
                    <a:pt x="241710" y="680052"/>
                    <a:pt x="631054" y="455977"/>
                  </a:cubicBezTo>
                  <a:cubicBezTo>
                    <a:pt x="804121" y="356374"/>
                    <a:pt x="994908" y="301092"/>
                    <a:pt x="1187778" y="292721"/>
                  </a:cubicBezTo>
                  <a:lnTo>
                    <a:pt x="1187778" y="72000"/>
                  </a:lnTo>
                  <a:cubicBezTo>
                    <a:pt x="1187778" y="32235"/>
                    <a:pt x="1220013" y="0"/>
                    <a:pt x="125977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sp>
        <p:nvSpPr>
          <p:cNvPr id="59" name="TextBox 58">
            <a:extLst>
              <a:ext uri="{FF2B5EF4-FFF2-40B4-BE49-F238E27FC236}"/>
            </a:extLst>
          </p:cNvPr>
          <p:cNvSpPr txBox="1"/>
          <p:nvPr/>
        </p:nvSpPr>
        <p:spPr>
          <a:xfrm>
            <a:off x="2309813" y="5233988"/>
            <a:ext cx="22177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>
                <a:solidFill>
                  <a:schemeClr val="bg1">
                    <a:lumMod val="6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Συμβουλευτικά Κέντρα Γυναικών</a:t>
            </a:r>
            <a:endParaRPr lang="ko-KR" altLang="en-US" sz="1300" b="1" dirty="0">
              <a:solidFill>
                <a:schemeClr val="bg1">
                  <a:lumMod val="65000"/>
                </a:schemeClr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/>
            </a:extLst>
          </p:cNvPr>
          <p:cNvSpPr txBox="1"/>
          <p:nvPr/>
        </p:nvSpPr>
        <p:spPr>
          <a:xfrm>
            <a:off x="4235450" y="5238750"/>
            <a:ext cx="1960563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>
                <a:solidFill>
                  <a:schemeClr val="bg1">
                    <a:lumMod val="65000"/>
                  </a:schemeClr>
                </a:solidFill>
                <a:latin typeface="Raleway" pitchFamily="2" charset="0"/>
                <a:cs typeface="+mn-cs"/>
              </a:rPr>
              <a:t>Κέντρα Κοινότητας και Παραρτήματα αυτών</a:t>
            </a:r>
            <a:endParaRPr lang="ko-KR" altLang="en-US" sz="1300" b="1" dirty="0">
              <a:solidFill>
                <a:schemeClr val="bg1">
                  <a:lumMod val="6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/>
            </a:extLst>
          </p:cNvPr>
          <p:cNvSpPr txBox="1"/>
          <p:nvPr/>
        </p:nvSpPr>
        <p:spPr>
          <a:xfrm>
            <a:off x="5922963" y="5292725"/>
            <a:ext cx="22177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>
                <a:solidFill>
                  <a:schemeClr val="bg1">
                    <a:lumMod val="65000"/>
                  </a:schemeClr>
                </a:solidFill>
                <a:latin typeface="Raleway" pitchFamily="2" charset="0"/>
                <a:cs typeface="+mn-cs"/>
              </a:rPr>
              <a:t>Δομές παροχής Βασικών Αγαθών</a:t>
            </a:r>
            <a:endParaRPr lang="ko-KR" altLang="en-US" sz="1300" b="1" dirty="0">
              <a:solidFill>
                <a:schemeClr val="bg1">
                  <a:lumMod val="6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/>
            </a:extLst>
          </p:cNvPr>
          <p:cNvSpPr txBox="1"/>
          <p:nvPr/>
        </p:nvSpPr>
        <p:spPr>
          <a:xfrm>
            <a:off x="7821613" y="5233988"/>
            <a:ext cx="21129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>
                <a:solidFill>
                  <a:schemeClr val="bg1">
                    <a:lumMod val="65000"/>
                  </a:schemeClr>
                </a:solidFill>
                <a:latin typeface="Raleway" pitchFamily="2" charset="0"/>
                <a:cs typeface="+mn-cs"/>
              </a:rPr>
              <a:t>Κέντρα Ημερήσιας Φροντίδας Ηλικιωμένων</a:t>
            </a:r>
            <a:endParaRPr lang="ko-KR" altLang="en-US" sz="1300" b="1" dirty="0">
              <a:solidFill>
                <a:schemeClr val="bg1">
                  <a:lumMod val="6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/>
            </a:extLst>
          </p:cNvPr>
          <p:cNvSpPr txBox="1"/>
          <p:nvPr/>
        </p:nvSpPr>
        <p:spPr>
          <a:xfrm>
            <a:off x="9469438" y="5262563"/>
            <a:ext cx="22177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>
                <a:solidFill>
                  <a:schemeClr val="bg1">
                    <a:lumMod val="65000"/>
                  </a:schemeClr>
                </a:solidFill>
                <a:latin typeface="Raleway" pitchFamily="2" charset="0"/>
                <a:cs typeface="+mn-cs"/>
              </a:rPr>
              <a:t>Δομές Αστέγων</a:t>
            </a:r>
            <a:endParaRPr lang="ko-KR" altLang="en-US" sz="1300" b="1" dirty="0">
              <a:solidFill>
                <a:schemeClr val="bg1">
                  <a:lumMod val="6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/>
            </a:extLst>
          </p:cNvPr>
          <p:cNvSpPr txBox="1"/>
          <p:nvPr/>
        </p:nvSpPr>
        <p:spPr>
          <a:xfrm>
            <a:off x="9040813" y="1055688"/>
            <a:ext cx="3074987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+mn-cs"/>
              </a:rPr>
              <a:t>Το </a:t>
            </a:r>
            <a:r>
              <a:rPr lang="el-GR" b="1" dirty="0">
                <a:solidFill>
                  <a:srgbClr val="FF0000"/>
                </a:solidFill>
                <a:latin typeface="Raleway" pitchFamily="2" charset="0"/>
                <a:cs typeface="+mn-cs"/>
              </a:rPr>
              <a:t>62%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+mn-cs"/>
              </a:rPr>
              <a:t> των συμμετεχόντων παρακολούθησαν επιτυχώς το Πρόγραμμα.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/>
            </a:extLst>
          </p:cNvPr>
          <p:cNvSpPr/>
          <p:nvPr/>
        </p:nvSpPr>
        <p:spPr>
          <a:xfrm>
            <a:off x="319088" y="6232525"/>
            <a:ext cx="2619375" cy="485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rgbClr val="F9F9F9"/>
              </a:solidFill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371975" y="1022350"/>
            <a:ext cx="4518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500" b="1">
                <a:solidFill>
                  <a:srgbClr val="00B0F0"/>
                </a:solidFill>
                <a:latin typeface="Raleway"/>
              </a:rPr>
              <a:t>Ειδικότητες</a:t>
            </a:r>
            <a:r>
              <a:rPr lang="en-US" sz="1500" b="1">
                <a:latin typeface="Raleway"/>
              </a:rPr>
              <a:t>:</a:t>
            </a:r>
            <a:r>
              <a:rPr lang="el-GR" sz="1500" b="1">
                <a:latin typeface="Raleway"/>
              </a:rPr>
              <a:t> </a:t>
            </a:r>
            <a:r>
              <a:rPr lang="el-GR" sz="1500">
                <a:latin typeface="Raleway"/>
              </a:rPr>
              <a:t>Βοηθητικοί –Τεχνικοί Υπάλληλοι, Διοικητικοί υπάλληλοι, Εκπαιδευτικοί, Επιστήμονες Υγείας Κοινωνικοί Λειτουργοί, Κοινωνιολόγοι, Ψυχολόγοι</a:t>
            </a:r>
          </a:p>
        </p:txBody>
      </p:sp>
      <p:pic>
        <p:nvPicPr>
          <p:cNvPr id="65559" name="Εικόνα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25" y="6235700"/>
            <a:ext cx="1392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60" name="Ομάδα 9"/>
          <p:cNvGrpSpPr>
            <a:grpSpLocks/>
          </p:cNvGrpSpPr>
          <p:nvPr/>
        </p:nvGrpSpPr>
        <p:grpSpPr bwMode="auto">
          <a:xfrm>
            <a:off x="-908050" y="6081713"/>
            <a:ext cx="5778500" cy="800100"/>
            <a:chOff x="-1027078" y="6024401"/>
            <a:chExt cx="6094378" cy="757615"/>
          </a:xfrm>
        </p:grpSpPr>
        <p:pic>
          <p:nvPicPr>
            <p:cNvPr id="65566" name="Εικόνα 10"/>
            <p:cNvPicPr>
              <a:picLocks noChangeAspect="1"/>
            </p:cNvPicPr>
            <p:nvPr/>
          </p:nvPicPr>
          <p:blipFill>
            <a:blip r:embed="rId4"/>
            <a:srcRect r="39214"/>
            <a:stretch>
              <a:fillRect/>
            </a:stretch>
          </p:blipFill>
          <p:spPr bwMode="auto">
            <a:xfrm>
              <a:off x="169525" y="6026473"/>
              <a:ext cx="1312055" cy="427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7" name="Εικόνα 17"/>
            <p:cNvPicPr>
              <a:picLocks noChangeAspect="1"/>
            </p:cNvPicPr>
            <p:nvPr/>
          </p:nvPicPr>
          <p:blipFill>
            <a:blip r:embed="rId4"/>
            <a:srcRect l="66602"/>
            <a:stretch>
              <a:fillRect/>
            </a:stretch>
          </p:blipFill>
          <p:spPr bwMode="auto">
            <a:xfrm>
              <a:off x="2995363" y="6031488"/>
              <a:ext cx="711295" cy="42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8" name="Εικόνα 18"/>
            <p:cNvPicPr>
              <a:picLocks noChangeAspect="1"/>
            </p:cNvPicPr>
            <p:nvPr/>
          </p:nvPicPr>
          <p:blipFill>
            <a:blip r:embed="rId5"/>
            <a:srcRect l="13724" t="20903" r="36871" b="39870"/>
            <a:stretch>
              <a:fillRect/>
            </a:stretch>
          </p:blipFill>
          <p:spPr bwMode="auto">
            <a:xfrm>
              <a:off x="1481580" y="6024401"/>
              <a:ext cx="1327233" cy="483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69" name="TextBox 19"/>
            <p:cNvSpPr txBox="1">
              <a:spLocks noChangeArrowheads="1"/>
            </p:cNvSpPr>
            <p:nvPr/>
          </p:nvSpPr>
          <p:spPr bwMode="auto">
            <a:xfrm>
              <a:off x="-1027078" y="6566572"/>
              <a:ext cx="60943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tabLst>
                  <a:tab pos="2636838" algn="ctr"/>
                  <a:tab pos="5273675" algn="r"/>
                </a:tabLst>
              </a:pPr>
              <a:r>
                <a:rPr lang="el-GR" sz="800" b="1">
                  <a:latin typeface="Tahoma" pitchFamily="34" charset="0"/>
                  <a:ea typeface="Calibri" pitchFamily="34" charset="0"/>
                  <a:cs typeface="Times New Roman" pitchFamily="18" charset="0"/>
                </a:rPr>
                <a:t>Με τη συγχρηματοδότηση της Ελλάδας και της Ευρωπαϊκής Ένωσης</a:t>
              </a:r>
              <a:endParaRPr lang="el-GR" sz="8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65561" name="Εικόνα 21"/>
          <p:cNvPicPr>
            <a:picLocks noChangeAspect="1"/>
          </p:cNvPicPr>
          <p:nvPr/>
        </p:nvPicPr>
        <p:blipFill>
          <a:blip r:embed="rId6"/>
          <a:srcRect l="28172"/>
          <a:stretch>
            <a:fillRect/>
          </a:stretch>
        </p:blipFill>
        <p:spPr bwMode="auto">
          <a:xfrm>
            <a:off x="6092825" y="6215063"/>
            <a:ext cx="18573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Ορθογώνιο 22">
            <a:extLst>
              <a:ext uri="{FF2B5EF4-FFF2-40B4-BE49-F238E27FC236}"/>
            </a:extLst>
          </p:cNvPr>
          <p:cNvSpPr/>
          <p:nvPr/>
        </p:nvSpPr>
        <p:spPr>
          <a:xfrm>
            <a:off x="290513" y="1052513"/>
            <a:ext cx="849312" cy="7477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rgbClr val="F9F9F9"/>
              </a:solidFill>
            </a:endParaRP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914400" y="1293813"/>
            <a:ext cx="3182938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rgbClr val="000000"/>
                </a:solidFill>
                <a:latin typeface="Raleway" pitchFamily="2" charset="0"/>
                <a:cs typeface="+mn-cs"/>
              </a:rPr>
              <a:t>Σε στελέχη </a:t>
            </a:r>
            <a:r>
              <a:rPr lang="el-GR" sz="1600" b="1" dirty="0">
                <a:solidFill>
                  <a:srgbClr val="00B0F0"/>
                </a:solidFill>
                <a:latin typeface="Raleway" pitchFamily="2" charset="0"/>
                <a:cs typeface="+mn-cs"/>
              </a:rPr>
              <a:t>Κοινωνικών Δομών </a:t>
            </a:r>
            <a:r>
              <a:rPr lang="el-GR" sz="1600" dirty="0">
                <a:solidFill>
                  <a:srgbClr val="000000"/>
                </a:solidFill>
                <a:latin typeface="Raleway" pitchFamily="2" charset="0"/>
                <a:cs typeface="+mn-cs"/>
              </a:rPr>
              <a:t>που συγχρηματοδοτούνται από το Ευρωπαϊκό Κοινωνικό Ταμείο και το Ε.Π. «Αττική» 2014-2020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. </a:t>
            </a:r>
            <a:endParaRPr lang="el-GR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600" dirty="0">
                <a:solidFill>
                  <a:srgbClr val="00B0F0"/>
                </a:solidFill>
                <a:latin typeface="Raleway" pitchFamily="2" charset="0"/>
                <a:cs typeface="Arial" pitchFamily="34" charset="0"/>
              </a:rPr>
              <a:t>120 Συμμετέχοντες</a:t>
            </a:r>
            <a:r>
              <a:rPr lang="en-US" altLang="ko-KR" sz="1600" dirty="0">
                <a:solidFill>
                  <a:srgbClr val="00B0F0"/>
                </a:solidFill>
                <a:latin typeface="Raleway" pitchFamily="2" charset="0"/>
                <a:cs typeface="Arial" pitchFamily="34" charset="0"/>
              </a:rPr>
              <a:t>  </a:t>
            </a:r>
            <a:endParaRPr lang="ko-KR" altLang="en-US" sz="1600" dirty="0">
              <a:solidFill>
                <a:srgbClr val="00B0F0"/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8050" y="990600"/>
            <a:ext cx="30146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bg1">
                    <a:lumMod val="65000"/>
                  </a:schemeClr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Σε ποιους </a:t>
            </a:r>
            <a:r>
              <a:rPr lang="el-GR" sz="2000" b="1" dirty="0">
                <a:solidFill>
                  <a:schemeClr val="accent6"/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απευθύνθηκε</a:t>
            </a:r>
            <a:endParaRPr lang="id-ID" b="1" dirty="0">
              <a:solidFill>
                <a:schemeClr val="accent6"/>
              </a:solidFill>
              <a:latin typeface="Raleway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65565" name="Εικόνα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813" y="26988"/>
            <a:ext cx="109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59" grpId="0"/>
      <p:bldP spid="60" grpId="0"/>
      <p:bldP spid="61" grpId="0"/>
      <p:bldP spid="62" grpId="0"/>
      <p:bldP spid="64" grpId="0"/>
      <p:bldP spid="65" grpId="0"/>
      <p:bldP spid="70" grpId="0"/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911350" y="115888"/>
            <a:ext cx="553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solidFill>
                  <a:srgbClr val="00B0F0"/>
                </a:solidFill>
                <a:latin typeface="Raleway"/>
                <a:ea typeface="Roboto"/>
                <a:cs typeface="Roboto"/>
              </a:rPr>
              <a:t>Αξιολόγηση του Προγράμματος </a:t>
            </a:r>
            <a:endParaRPr lang="id-ID" sz="2800" b="1">
              <a:solidFill>
                <a:srgbClr val="00B0F0"/>
              </a:solidFill>
              <a:latin typeface="Raleway"/>
              <a:ea typeface="Roboto"/>
              <a:cs typeface="Roboto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7045325" y="790575"/>
            <a:ext cx="4256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b="1">
                <a:solidFill>
                  <a:srgbClr val="A8553A"/>
                </a:solidFill>
                <a:latin typeface="Roboto"/>
                <a:ea typeface="Roboto"/>
                <a:cs typeface="Roboto"/>
              </a:rPr>
              <a:t>Οι προσδοκίες των εκπαιδευομένων ήταν:</a:t>
            </a:r>
            <a:endParaRPr lang="id-ID" sz="1600" b="1">
              <a:solidFill>
                <a:srgbClr val="A8553A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66563" name="Group 52"/>
          <p:cNvGrpSpPr>
            <a:grpSpLocks/>
          </p:cNvGrpSpPr>
          <p:nvPr/>
        </p:nvGrpSpPr>
        <p:grpSpPr bwMode="auto">
          <a:xfrm>
            <a:off x="3883025" y="3925888"/>
            <a:ext cx="523875" cy="588962"/>
            <a:chOff x="5894898" y="265747"/>
            <a:chExt cx="3640138" cy="4105276"/>
          </a:xfrm>
        </p:grpSpPr>
        <p:sp>
          <p:nvSpPr>
            <p:cNvPr id="66594" name="Freeform 29"/>
            <p:cNvSpPr>
              <a:spLocks noEditPoints="1"/>
            </p:cNvSpPr>
            <p:nvPr/>
          </p:nvSpPr>
          <p:spPr bwMode="auto">
            <a:xfrm>
              <a:off x="6153661" y="265747"/>
              <a:ext cx="3122613" cy="3121025"/>
            </a:xfrm>
            <a:custGeom>
              <a:avLst/>
              <a:gdLst>
                <a:gd name="T0" fmla="*/ 1561307 w 830"/>
                <a:gd name="T1" fmla="*/ 3121025 h 830"/>
                <a:gd name="T2" fmla="*/ 3122613 w 830"/>
                <a:gd name="T3" fmla="*/ 1560513 h 830"/>
                <a:gd name="T4" fmla="*/ 1561307 w 830"/>
                <a:gd name="T5" fmla="*/ 0 h 830"/>
                <a:gd name="T6" fmla="*/ 0 w 830"/>
                <a:gd name="T7" fmla="*/ 1560513 h 830"/>
                <a:gd name="T8" fmla="*/ 1561307 w 830"/>
                <a:gd name="T9" fmla="*/ 3121025 h 830"/>
                <a:gd name="T10" fmla="*/ 1561307 w 830"/>
                <a:gd name="T11" fmla="*/ 2857806 h 830"/>
                <a:gd name="T12" fmla="*/ 421365 w 830"/>
                <a:gd name="T13" fmla="*/ 2180958 h 830"/>
                <a:gd name="T14" fmla="*/ 436413 w 830"/>
                <a:gd name="T15" fmla="*/ 2180958 h 830"/>
                <a:gd name="T16" fmla="*/ 545517 w 830"/>
                <a:gd name="T17" fmla="*/ 2079430 h 830"/>
                <a:gd name="T18" fmla="*/ 620760 w 830"/>
                <a:gd name="T19" fmla="*/ 1842533 h 830"/>
                <a:gd name="T20" fmla="*/ 1794562 w 830"/>
                <a:gd name="T21" fmla="*/ 2271204 h 830"/>
                <a:gd name="T22" fmla="*/ 1896141 w 830"/>
                <a:gd name="T23" fmla="*/ 2274964 h 830"/>
                <a:gd name="T24" fmla="*/ 2727584 w 830"/>
                <a:gd name="T25" fmla="*/ 2132074 h 830"/>
                <a:gd name="T26" fmla="*/ 1561307 w 830"/>
                <a:gd name="T27" fmla="*/ 2857806 h 830"/>
                <a:gd name="T28" fmla="*/ 1561307 w 830"/>
                <a:gd name="T29" fmla="*/ 259459 h 830"/>
                <a:gd name="T30" fmla="*/ 2863022 w 830"/>
                <a:gd name="T31" fmla="*/ 1560513 h 830"/>
                <a:gd name="T32" fmla="*/ 2791541 w 830"/>
                <a:gd name="T33" fmla="*/ 1974143 h 830"/>
                <a:gd name="T34" fmla="*/ 1805848 w 830"/>
                <a:gd name="T35" fmla="*/ 2139595 h 830"/>
                <a:gd name="T36" fmla="*/ 632047 w 830"/>
                <a:gd name="T37" fmla="*/ 1669560 h 830"/>
                <a:gd name="T38" fmla="*/ 564328 w 830"/>
                <a:gd name="T39" fmla="*/ 1646999 h 830"/>
                <a:gd name="T40" fmla="*/ 515419 w 830"/>
                <a:gd name="T41" fmla="*/ 1695882 h 830"/>
                <a:gd name="T42" fmla="*/ 425127 w 830"/>
                <a:gd name="T43" fmla="*/ 2026786 h 830"/>
                <a:gd name="T44" fmla="*/ 398792 w 830"/>
                <a:gd name="T45" fmla="*/ 2053108 h 830"/>
                <a:gd name="T46" fmla="*/ 357408 w 830"/>
                <a:gd name="T47" fmla="*/ 2049348 h 830"/>
                <a:gd name="T48" fmla="*/ 259591 w 830"/>
                <a:gd name="T49" fmla="*/ 1560513 h 830"/>
                <a:gd name="T50" fmla="*/ 1561307 w 830"/>
                <a:gd name="T51" fmla="*/ 259459 h 8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30"/>
                <a:gd name="T79" fmla="*/ 0 h 830"/>
                <a:gd name="T80" fmla="*/ 830 w 830"/>
                <a:gd name="T81" fmla="*/ 830 h 8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30" h="830">
                  <a:moveTo>
                    <a:pt x="415" y="830"/>
                  </a:moveTo>
                  <a:cubicBezTo>
                    <a:pt x="644" y="830"/>
                    <a:pt x="830" y="643"/>
                    <a:pt x="830" y="415"/>
                  </a:cubicBezTo>
                  <a:cubicBezTo>
                    <a:pt x="830" y="186"/>
                    <a:pt x="644" y="0"/>
                    <a:pt x="415" y="0"/>
                  </a:cubicBezTo>
                  <a:cubicBezTo>
                    <a:pt x="186" y="0"/>
                    <a:pt x="0" y="186"/>
                    <a:pt x="0" y="415"/>
                  </a:cubicBezTo>
                  <a:cubicBezTo>
                    <a:pt x="0" y="643"/>
                    <a:pt x="186" y="830"/>
                    <a:pt x="415" y="830"/>
                  </a:cubicBezTo>
                  <a:close/>
                  <a:moveTo>
                    <a:pt x="415" y="760"/>
                  </a:moveTo>
                  <a:cubicBezTo>
                    <a:pt x="284" y="760"/>
                    <a:pt x="170" y="687"/>
                    <a:pt x="112" y="580"/>
                  </a:cubicBezTo>
                  <a:cubicBezTo>
                    <a:pt x="113" y="580"/>
                    <a:pt x="115" y="580"/>
                    <a:pt x="116" y="580"/>
                  </a:cubicBezTo>
                  <a:cubicBezTo>
                    <a:pt x="125" y="577"/>
                    <a:pt x="137" y="570"/>
                    <a:pt x="145" y="553"/>
                  </a:cubicBezTo>
                  <a:cubicBezTo>
                    <a:pt x="153" y="534"/>
                    <a:pt x="160" y="509"/>
                    <a:pt x="165" y="490"/>
                  </a:cubicBezTo>
                  <a:cubicBezTo>
                    <a:pt x="205" y="526"/>
                    <a:pt x="301" y="592"/>
                    <a:pt x="477" y="604"/>
                  </a:cubicBezTo>
                  <a:cubicBezTo>
                    <a:pt x="486" y="605"/>
                    <a:pt x="495" y="605"/>
                    <a:pt x="504" y="605"/>
                  </a:cubicBezTo>
                  <a:cubicBezTo>
                    <a:pt x="583" y="605"/>
                    <a:pt x="669" y="584"/>
                    <a:pt x="725" y="567"/>
                  </a:cubicBezTo>
                  <a:cubicBezTo>
                    <a:pt x="669" y="681"/>
                    <a:pt x="551" y="760"/>
                    <a:pt x="415" y="760"/>
                  </a:cubicBezTo>
                  <a:close/>
                  <a:moveTo>
                    <a:pt x="415" y="69"/>
                  </a:moveTo>
                  <a:cubicBezTo>
                    <a:pt x="606" y="69"/>
                    <a:pt x="761" y="224"/>
                    <a:pt x="761" y="415"/>
                  </a:cubicBezTo>
                  <a:cubicBezTo>
                    <a:pt x="761" y="453"/>
                    <a:pt x="754" y="490"/>
                    <a:pt x="742" y="525"/>
                  </a:cubicBezTo>
                  <a:cubicBezTo>
                    <a:pt x="689" y="542"/>
                    <a:pt x="572" y="576"/>
                    <a:pt x="480" y="569"/>
                  </a:cubicBezTo>
                  <a:cubicBezTo>
                    <a:pt x="254" y="554"/>
                    <a:pt x="169" y="445"/>
                    <a:pt x="168" y="444"/>
                  </a:cubicBezTo>
                  <a:cubicBezTo>
                    <a:pt x="164" y="439"/>
                    <a:pt x="157" y="436"/>
                    <a:pt x="150" y="438"/>
                  </a:cubicBezTo>
                  <a:cubicBezTo>
                    <a:pt x="144" y="439"/>
                    <a:pt x="139" y="445"/>
                    <a:pt x="137" y="451"/>
                  </a:cubicBezTo>
                  <a:cubicBezTo>
                    <a:pt x="137" y="452"/>
                    <a:pt x="127" y="507"/>
                    <a:pt x="113" y="539"/>
                  </a:cubicBezTo>
                  <a:cubicBezTo>
                    <a:pt x="110" y="545"/>
                    <a:pt x="108" y="546"/>
                    <a:pt x="106" y="546"/>
                  </a:cubicBezTo>
                  <a:cubicBezTo>
                    <a:pt x="103" y="547"/>
                    <a:pt x="99" y="547"/>
                    <a:pt x="95" y="545"/>
                  </a:cubicBezTo>
                  <a:cubicBezTo>
                    <a:pt x="79" y="505"/>
                    <a:pt x="69" y="461"/>
                    <a:pt x="69" y="415"/>
                  </a:cubicBezTo>
                  <a:cubicBezTo>
                    <a:pt x="69" y="224"/>
                    <a:pt x="224" y="69"/>
                    <a:pt x="415" y="6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595" name="Freeform 30"/>
            <p:cNvSpPr>
              <a:spLocks/>
            </p:cNvSpPr>
            <p:nvPr/>
          </p:nvSpPr>
          <p:spPr bwMode="auto">
            <a:xfrm>
              <a:off x="5894898" y="2924810"/>
              <a:ext cx="3640138" cy="1446213"/>
            </a:xfrm>
            <a:custGeom>
              <a:avLst/>
              <a:gdLst>
                <a:gd name="T0" fmla="*/ 3196402 w 968"/>
                <a:gd name="T1" fmla="*/ 41320 h 385"/>
                <a:gd name="T2" fmla="*/ 3015900 w 968"/>
                <a:gd name="T3" fmla="*/ 71372 h 385"/>
                <a:gd name="T4" fmla="*/ 3042223 w 968"/>
                <a:gd name="T5" fmla="*/ 251679 h 385"/>
                <a:gd name="T6" fmla="*/ 3380665 w 968"/>
                <a:gd name="T7" fmla="*/ 664882 h 385"/>
                <a:gd name="T8" fmla="*/ 1820069 w 968"/>
                <a:gd name="T9" fmla="*/ 1187022 h 385"/>
                <a:gd name="T10" fmla="*/ 259473 w 968"/>
                <a:gd name="T11" fmla="*/ 664882 h 385"/>
                <a:gd name="T12" fmla="*/ 597915 w 968"/>
                <a:gd name="T13" fmla="*/ 251679 h 385"/>
                <a:gd name="T14" fmla="*/ 624239 w 968"/>
                <a:gd name="T15" fmla="*/ 71372 h 385"/>
                <a:gd name="T16" fmla="*/ 443736 w 968"/>
                <a:gd name="T17" fmla="*/ 41320 h 385"/>
                <a:gd name="T18" fmla="*/ 0 w 968"/>
                <a:gd name="T19" fmla="*/ 664882 h 385"/>
                <a:gd name="T20" fmla="*/ 1820069 w 968"/>
                <a:gd name="T21" fmla="*/ 1446213 h 385"/>
                <a:gd name="T22" fmla="*/ 3640138 w 968"/>
                <a:gd name="T23" fmla="*/ 664882 h 385"/>
                <a:gd name="T24" fmla="*/ 3196402 w 968"/>
                <a:gd name="T25" fmla="*/ 41320 h 3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8"/>
                <a:gd name="T40" fmla="*/ 0 h 385"/>
                <a:gd name="T41" fmla="*/ 968 w 968"/>
                <a:gd name="T42" fmla="*/ 385 h 3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8" h="385">
                  <a:moveTo>
                    <a:pt x="850" y="11"/>
                  </a:moveTo>
                  <a:cubicBezTo>
                    <a:pt x="834" y="0"/>
                    <a:pt x="813" y="3"/>
                    <a:pt x="802" y="19"/>
                  </a:cubicBezTo>
                  <a:cubicBezTo>
                    <a:pt x="790" y="34"/>
                    <a:pt x="794" y="56"/>
                    <a:pt x="809" y="67"/>
                  </a:cubicBezTo>
                  <a:cubicBezTo>
                    <a:pt x="872" y="113"/>
                    <a:pt x="899" y="138"/>
                    <a:pt x="899" y="177"/>
                  </a:cubicBezTo>
                  <a:cubicBezTo>
                    <a:pt x="899" y="277"/>
                    <a:pt x="782" y="316"/>
                    <a:pt x="484" y="316"/>
                  </a:cubicBezTo>
                  <a:cubicBezTo>
                    <a:pt x="185" y="316"/>
                    <a:pt x="69" y="277"/>
                    <a:pt x="69" y="177"/>
                  </a:cubicBezTo>
                  <a:cubicBezTo>
                    <a:pt x="69" y="138"/>
                    <a:pt x="95" y="113"/>
                    <a:pt x="159" y="67"/>
                  </a:cubicBezTo>
                  <a:cubicBezTo>
                    <a:pt x="174" y="56"/>
                    <a:pt x="177" y="34"/>
                    <a:pt x="166" y="19"/>
                  </a:cubicBezTo>
                  <a:cubicBezTo>
                    <a:pt x="155" y="3"/>
                    <a:pt x="133" y="0"/>
                    <a:pt x="118" y="11"/>
                  </a:cubicBezTo>
                  <a:cubicBezTo>
                    <a:pt x="63" y="51"/>
                    <a:pt x="0" y="97"/>
                    <a:pt x="0" y="177"/>
                  </a:cubicBezTo>
                  <a:cubicBezTo>
                    <a:pt x="0" y="369"/>
                    <a:pt x="250" y="385"/>
                    <a:pt x="484" y="385"/>
                  </a:cubicBezTo>
                  <a:cubicBezTo>
                    <a:pt x="718" y="385"/>
                    <a:pt x="968" y="369"/>
                    <a:pt x="968" y="177"/>
                  </a:cubicBezTo>
                  <a:cubicBezTo>
                    <a:pt x="968" y="97"/>
                    <a:pt x="905" y="51"/>
                    <a:pt x="850" y="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6564" name="TextBox 54"/>
          <p:cNvSpPr txBox="1">
            <a:spLocks noChangeArrowheads="1"/>
          </p:cNvSpPr>
          <p:nvPr/>
        </p:nvSpPr>
        <p:spPr bwMode="auto">
          <a:xfrm>
            <a:off x="3921125" y="5094288"/>
            <a:ext cx="58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>
                <a:solidFill>
                  <a:schemeClr val="bg1"/>
                </a:solidFill>
                <a:latin typeface="Calibri" pitchFamily="34" charset="0"/>
              </a:rPr>
              <a:t>65%</a:t>
            </a:r>
          </a:p>
        </p:txBody>
      </p:sp>
      <p:sp>
        <p:nvSpPr>
          <p:cNvPr id="66565" name="TextBox 100"/>
          <p:cNvSpPr txBox="1">
            <a:spLocks noChangeArrowheads="1"/>
          </p:cNvSpPr>
          <p:nvPr/>
        </p:nvSpPr>
        <p:spPr bwMode="auto">
          <a:xfrm rot="-2784128">
            <a:off x="3163094" y="3340894"/>
            <a:ext cx="58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>
                <a:solidFill>
                  <a:schemeClr val="bg1"/>
                </a:solidFill>
                <a:latin typeface="Calibri" pitchFamily="34" charset="0"/>
              </a:rPr>
              <a:t>25%</a:t>
            </a:r>
          </a:p>
        </p:txBody>
      </p:sp>
      <p:sp>
        <p:nvSpPr>
          <p:cNvPr id="66566" name="TextBox 101"/>
          <p:cNvSpPr txBox="1">
            <a:spLocks noChangeArrowheads="1"/>
          </p:cNvSpPr>
          <p:nvPr/>
        </p:nvSpPr>
        <p:spPr bwMode="auto">
          <a:xfrm rot="1147780">
            <a:off x="4178300" y="3141663"/>
            <a:ext cx="587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>
                <a:solidFill>
                  <a:schemeClr val="bg1"/>
                </a:solidFill>
                <a:latin typeface="Calibri" pitchFamily="34" charset="0"/>
              </a:rPr>
              <a:t>10%</a:t>
            </a:r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 rot="-5400000">
            <a:off x="7184232" y="1280319"/>
            <a:ext cx="347662" cy="393700"/>
          </a:xfrm>
          <a:custGeom>
            <a:avLst/>
            <a:gdLst>
              <a:gd name="T0" fmla="*/ 217292 w 1169"/>
              <a:gd name="T1" fmla="*/ 0 h 1169"/>
              <a:gd name="T2" fmla="*/ 0 w 1169"/>
              <a:gd name="T3" fmla="*/ 0 h 1169"/>
              <a:gd name="T4" fmla="*/ 0 w 1169"/>
              <a:gd name="T5" fmla="*/ 246271 h 1169"/>
              <a:gd name="T6" fmla="*/ 130494 w 1169"/>
              <a:gd name="T7" fmla="*/ 393832 h 1169"/>
              <a:gd name="T8" fmla="*/ 347489 w 1169"/>
              <a:gd name="T9" fmla="*/ 393832 h 1169"/>
              <a:gd name="T10" fmla="*/ 347489 w 1169"/>
              <a:gd name="T11" fmla="*/ 147898 h 1169"/>
              <a:gd name="T12" fmla="*/ 217292 w 1169"/>
              <a:gd name="T13" fmla="*/ 0 h 1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69"/>
              <a:gd name="T22" fmla="*/ 0 h 1169"/>
              <a:gd name="T23" fmla="*/ 1169 w 1169"/>
              <a:gd name="T24" fmla="*/ 1169 h 11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A855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7596188" y="1189038"/>
            <a:ext cx="8461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00B0F0"/>
                </a:solidFill>
                <a:latin typeface="Raleway"/>
              </a:rPr>
              <a:t>71</a:t>
            </a:r>
            <a:r>
              <a:rPr lang="id-ID" sz="2800" b="1">
                <a:solidFill>
                  <a:srgbClr val="00B0F0"/>
                </a:solidFill>
                <a:latin typeface="Raleway"/>
              </a:rPr>
              <a:t>%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8864600" y="1330325"/>
            <a:ext cx="22701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chemeClr val="bg1">
                    <a:lumMod val="50000"/>
                  </a:schemeClr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Νέα Γνώση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Raleway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 rot="16200000">
            <a:off x="7184232" y="2013744"/>
            <a:ext cx="347662" cy="393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96188" y="1920875"/>
            <a:ext cx="11445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+mn-cs"/>
              </a:rPr>
              <a:t>61,5</a:t>
            </a:r>
            <a:r>
              <a:rPr lang="id-ID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+mn-cs"/>
              </a:rPr>
              <a:t>%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8878888" y="2073275"/>
            <a:ext cx="2271712" cy="3063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Απόκτηση Δεξιοτήτων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 rot="-5400000">
            <a:off x="7185025" y="2738438"/>
            <a:ext cx="346075" cy="393700"/>
          </a:xfrm>
          <a:custGeom>
            <a:avLst/>
            <a:gdLst>
              <a:gd name="T0" fmla="*/ 217292 w 1169"/>
              <a:gd name="T1" fmla="*/ 0 h 1169"/>
              <a:gd name="T2" fmla="*/ 0 w 1169"/>
              <a:gd name="T3" fmla="*/ 0 h 1169"/>
              <a:gd name="T4" fmla="*/ 0 w 1169"/>
              <a:gd name="T5" fmla="*/ 246271 h 1169"/>
              <a:gd name="T6" fmla="*/ 130494 w 1169"/>
              <a:gd name="T7" fmla="*/ 393832 h 1169"/>
              <a:gd name="T8" fmla="*/ 347489 w 1169"/>
              <a:gd name="T9" fmla="*/ 393832 h 1169"/>
              <a:gd name="T10" fmla="*/ 347489 w 1169"/>
              <a:gd name="T11" fmla="*/ 147898 h 1169"/>
              <a:gd name="T12" fmla="*/ 217292 w 1169"/>
              <a:gd name="T13" fmla="*/ 0 h 1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69"/>
              <a:gd name="T22" fmla="*/ 0 h 1169"/>
              <a:gd name="T23" fmla="*/ 1169 w 1169"/>
              <a:gd name="T24" fmla="*/ 1169 h 11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A855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7596188" y="2646363"/>
            <a:ext cx="1157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00B0F0"/>
                </a:solidFill>
                <a:latin typeface="Raleway"/>
                <a:ea typeface="Roboto"/>
                <a:cs typeface="Roboto"/>
              </a:rPr>
              <a:t>42,3</a:t>
            </a:r>
            <a:r>
              <a:rPr lang="id-ID" sz="2800" b="1">
                <a:solidFill>
                  <a:srgbClr val="00B0F0"/>
                </a:solidFill>
                <a:latin typeface="Raleway"/>
                <a:ea typeface="Roboto"/>
                <a:cs typeface="Roboto"/>
              </a:rPr>
              <a:t>%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8878888" y="2651125"/>
            <a:ext cx="2271712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Συμπλήρωση Προηγούμενης Γνώσης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Freeform 10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rot="16200000">
            <a:off x="7184231" y="3440907"/>
            <a:ext cx="347663" cy="393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5" name="Freeform 109"/>
          <p:cNvSpPr>
            <a:spLocks/>
          </p:cNvSpPr>
          <p:nvPr/>
        </p:nvSpPr>
        <p:spPr bwMode="auto">
          <a:xfrm rot="-5400000">
            <a:off x="7184232" y="4188619"/>
            <a:ext cx="347662" cy="393700"/>
          </a:xfrm>
          <a:custGeom>
            <a:avLst/>
            <a:gdLst>
              <a:gd name="T0" fmla="*/ 217292 w 1169"/>
              <a:gd name="T1" fmla="*/ 0 h 1169"/>
              <a:gd name="T2" fmla="*/ 0 w 1169"/>
              <a:gd name="T3" fmla="*/ 0 h 1169"/>
              <a:gd name="T4" fmla="*/ 0 w 1169"/>
              <a:gd name="T5" fmla="*/ 246271 h 1169"/>
              <a:gd name="T6" fmla="*/ 130494 w 1169"/>
              <a:gd name="T7" fmla="*/ 393832 h 1169"/>
              <a:gd name="T8" fmla="*/ 347489 w 1169"/>
              <a:gd name="T9" fmla="*/ 393832 h 1169"/>
              <a:gd name="T10" fmla="*/ 347489 w 1169"/>
              <a:gd name="T11" fmla="*/ 147898 h 1169"/>
              <a:gd name="T12" fmla="*/ 217292 w 1169"/>
              <a:gd name="T13" fmla="*/ 0 h 1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69"/>
              <a:gd name="T22" fmla="*/ 0 h 1169"/>
              <a:gd name="T23" fmla="*/ 1169 w 1169"/>
              <a:gd name="T24" fmla="*/ 1169 h 11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A855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8931275" y="3427413"/>
            <a:ext cx="22701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Πρακτική Εξάσκηση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/>
            </a:extLst>
          </p:cNvPr>
          <p:cNvSpPr/>
          <p:nvPr/>
        </p:nvSpPr>
        <p:spPr>
          <a:xfrm>
            <a:off x="8878888" y="4086225"/>
            <a:ext cx="22717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Άλλο-Προβληματισμός, Διαφορετική Οπτική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Raleway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/>
            </a:extLst>
          </p:cNvPr>
          <p:cNvSpPr txBox="1"/>
          <p:nvPr/>
        </p:nvSpPr>
        <p:spPr>
          <a:xfrm>
            <a:off x="7610475" y="3336925"/>
            <a:ext cx="1127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+mn-cs"/>
              </a:rPr>
              <a:t>13,5</a:t>
            </a:r>
            <a:r>
              <a:rPr lang="id-ID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+mn-cs"/>
              </a:rPr>
              <a:t>%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632700" y="4083050"/>
            <a:ext cx="9667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00B0F0"/>
                </a:solidFill>
                <a:latin typeface="Raleway"/>
              </a:rPr>
              <a:t>5,8</a:t>
            </a:r>
            <a:r>
              <a:rPr lang="id-ID" sz="2800" b="1">
                <a:solidFill>
                  <a:srgbClr val="00B0F0"/>
                </a:solidFill>
                <a:latin typeface="Raleway"/>
              </a:rPr>
              <a:t>%</a:t>
            </a:r>
          </a:p>
        </p:txBody>
      </p:sp>
      <p:sp>
        <p:nvSpPr>
          <p:cNvPr id="78" name="Rectangle 77">
            <a:extLst>
              <a:ext uri="{FF2B5EF4-FFF2-40B4-BE49-F238E27FC236}"/>
            </a:extLst>
          </p:cNvPr>
          <p:cNvSpPr/>
          <p:nvPr/>
        </p:nvSpPr>
        <p:spPr>
          <a:xfrm>
            <a:off x="7161213" y="4878388"/>
            <a:ext cx="4256087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>
                <a:solidFill>
                  <a:schemeClr val="bg1">
                    <a:lumMod val="50000"/>
                  </a:schemeClr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Στο μεγαλύτερο ποσοστό </a:t>
            </a:r>
            <a:r>
              <a:rPr lang="el-GR" sz="1600" b="1" dirty="0">
                <a:solidFill>
                  <a:srgbClr val="FF0000"/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85% </a:t>
            </a:r>
            <a:r>
              <a:rPr lang="el-GR" sz="1300" b="1" dirty="0">
                <a:solidFill>
                  <a:schemeClr val="bg1">
                    <a:lumMod val="50000"/>
                  </a:schemeClr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οι συμμετέχοντες ήταν απόλυτα ικανοποιημένοι από τη διεξαγωγή όλων των πτυχών του Προγράμματος.</a:t>
            </a:r>
            <a:endParaRPr lang="id-ID" sz="1300" b="1" dirty="0">
              <a:solidFill>
                <a:schemeClr val="tx1">
                  <a:lumMod val="50000"/>
                  <a:lumOff val="50000"/>
                </a:schemeClr>
              </a:solidFill>
              <a:latin typeface="Raleway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Ορθογώνιο 2">
            <a:extLst>
              <a:ext uri="{FF2B5EF4-FFF2-40B4-BE49-F238E27FC236}"/>
            </a:extLst>
          </p:cNvPr>
          <p:cNvSpPr/>
          <p:nvPr/>
        </p:nvSpPr>
        <p:spPr>
          <a:xfrm>
            <a:off x="319088" y="6232525"/>
            <a:ext cx="2619375" cy="485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rgbClr val="F9F9F9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7594" y="3869137"/>
            <a:ext cx="4886043" cy="29032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Εικόνα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547813" y="1027113"/>
            <a:ext cx="4886325" cy="28273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6586" name="Εικόνα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8463" y="169863"/>
            <a:ext cx="18129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587" name="Ομάδα 11"/>
          <p:cNvGrpSpPr>
            <a:grpSpLocks/>
          </p:cNvGrpSpPr>
          <p:nvPr/>
        </p:nvGrpSpPr>
        <p:grpSpPr bwMode="auto">
          <a:xfrm>
            <a:off x="7045325" y="6015038"/>
            <a:ext cx="5387975" cy="825500"/>
            <a:chOff x="-1027078" y="6024401"/>
            <a:chExt cx="6094378" cy="757615"/>
          </a:xfrm>
        </p:grpSpPr>
        <p:pic>
          <p:nvPicPr>
            <p:cNvPr id="66590" name="Εικόνα 12"/>
            <p:cNvPicPr>
              <a:picLocks noChangeAspect="1"/>
            </p:cNvPicPr>
            <p:nvPr/>
          </p:nvPicPr>
          <p:blipFill>
            <a:blip r:embed="rId5"/>
            <a:srcRect r="39214"/>
            <a:stretch>
              <a:fillRect/>
            </a:stretch>
          </p:blipFill>
          <p:spPr bwMode="auto">
            <a:xfrm>
              <a:off x="169525" y="6026473"/>
              <a:ext cx="1312055" cy="427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91" name="Εικόνα 14"/>
            <p:cNvPicPr>
              <a:picLocks noChangeAspect="1"/>
            </p:cNvPicPr>
            <p:nvPr/>
          </p:nvPicPr>
          <p:blipFill>
            <a:blip r:embed="rId5"/>
            <a:srcRect l="66602"/>
            <a:stretch>
              <a:fillRect/>
            </a:stretch>
          </p:blipFill>
          <p:spPr bwMode="auto">
            <a:xfrm>
              <a:off x="2995363" y="6031488"/>
              <a:ext cx="711295" cy="42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92" name="Εικόνα 15"/>
            <p:cNvPicPr>
              <a:picLocks noChangeAspect="1"/>
            </p:cNvPicPr>
            <p:nvPr/>
          </p:nvPicPr>
          <p:blipFill>
            <a:blip r:embed="rId6"/>
            <a:srcRect l="13724" t="20903" r="36871" b="39870"/>
            <a:stretch>
              <a:fillRect/>
            </a:stretch>
          </p:blipFill>
          <p:spPr bwMode="auto">
            <a:xfrm>
              <a:off x="1481580" y="6024401"/>
              <a:ext cx="1450209" cy="483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93" name="TextBox 16"/>
            <p:cNvSpPr txBox="1">
              <a:spLocks noChangeArrowheads="1"/>
            </p:cNvSpPr>
            <p:nvPr/>
          </p:nvSpPr>
          <p:spPr bwMode="auto">
            <a:xfrm>
              <a:off x="-1027078" y="6566572"/>
              <a:ext cx="60943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tabLst>
                  <a:tab pos="2636838" algn="ctr"/>
                  <a:tab pos="5273675" algn="r"/>
                </a:tabLst>
              </a:pPr>
              <a:r>
                <a:rPr lang="el-GR" sz="800" b="1">
                  <a:latin typeface="Tahoma" pitchFamily="34" charset="0"/>
                  <a:ea typeface="Calibri" pitchFamily="34" charset="0"/>
                  <a:cs typeface="Times New Roman" pitchFamily="18" charset="0"/>
                </a:rPr>
                <a:t>Με τη συγχρηματοδότηση της Ελλάδας και της Ευρωπαϊκής Ένωσης</a:t>
              </a:r>
              <a:endParaRPr lang="el-GR" sz="8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66588" name="Εικόνα 17"/>
          <p:cNvPicPr>
            <a:picLocks noChangeAspect="1"/>
          </p:cNvPicPr>
          <p:nvPr/>
        </p:nvPicPr>
        <p:blipFill>
          <a:blip r:embed="rId7"/>
          <a:srcRect b="28172"/>
          <a:stretch>
            <a:fillRect/>
          </a:stretch>
        </p:blipFill>
        <p:spPr bwMode="auto">
          <a:xfrm>
            <a:off x="187325" y="3055938"/>
            <a:ext cx="5175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9" name="Εικόνα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3038" y="100013"/>
            <a:ext cx="109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7" grpId="0"/>
      <p:bldP spid="103" grpId="0" animBg="1"/>
      <p:bldP spid="105" grpId="0"/>
      <p:bldP spid="106" grpId="0"/>
      <p:bldP spid="108" grpId="0"/>
      <p:bldP spid="109" grpId="0"/>
      <p:bldP spid="110" grpId="0" animBg="1"/>
      <p:bldP spid="111" grpId="0"/>
      <p:bldP spid="112" grpId="0"/>
      <p:bldP spid="5" grpId="0" animBg="1"/>
      <p:bldP spid="14" grpId="0"/>
      <p:bldP spid="21" grpId="0"/>
      <p:bldP spid="22" grpId="0"/>
      <p:bldP spid="26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/>
            </a:extLst>
          </a:blip>
          <a:srcRect t="22355" b="22355"/>
          <a:stretch/>
        </p:blipFill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7" name="Rectangle 56"/>
          <p:cNvSpPr/>
          <p:nvPr/>
        </p:nvSpPr>
        <p:spPr>
          <a:xfrm>
            <a:off x="2292350" y="2652713"/>
            <a:ext cx="7851775" cy="2940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508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400" dirty="0"/>
          </a:p>
        </p:txBody>
      </p:sp>
      <p:sp>
        <p:nvSpPr>
          <p:cNvPr id="246" name="Freeform 245"/>
          <p:cNvSpPr>
            <a:spLocks/>
          </p:cNvSpPr>
          <p:nvPr/>
        </p:nvSpPr>
        <p:spPr bwMode="auto">
          <a:xfrm rot="-2700000">
            <a:off x="5711825" y="2263775"/>
            <a:ext cx="762000" cy="762000"/>
          </a:xfrm>
          <a:custGeom>
            <a:avLst/>
            <a:gdLst>
              <a:gd name="T0" fmla="*/ 476180 w 1169"/>
              <a:gd name="T1" fmla="*/ 0 h 1169"/>
              <a:gd name="T2" fmla="*/ 0 w 1169"/>
              <a:gd name="T3" fmla="*/ 0 h 1169"/>
              <a:gd name="T4" fmla="*/ 0 w 1169"/>
              <a:gd name="T5" fmla="*/ 476180 h 1169"/>
              <a:gd name="T6" fmla="*/ 285969 w 1169"/>
              <a:gd name="T7" fmla="*/ 761498 h 1169"/>
              <a:gd name="T8" fmla="*/ 761498 w 1169"/>
              <a:gd name="T9" fmla="*/ 761498 h 1169"/>
              <a:gd name="T10" fmla="*/ 761498 w 1169"/>
              <a:gd name="T11" fmla="*/ 285969 h 1169"/>
              <a:gd name="T12" fmla="*/ 476180 w 1169"/>
              <a:gd name="T13" fmla="*/ 0 h 1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69"/>
              <a:gd name="T22" fmla="*/ 0 h 1169"/>
              <a:gd name="T23" fmla="*/ 1169 w 1169"/>
              <a:gd name="T24" fmla="*/ 1169 h 11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535488" y="1001713"/>
            <a:ext cx="338296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500" b="1">
                <a:solidFill>
                  <a:srgbClr val="00B0F0"/>
                </a:solidFill>
                <a:latin typeface="Raleway"/>
                <a:ea typeface="Roboto"/>
                <a:cs typeface="Roboto"/>
              </a:rPr>
              <a:t>Συμπεράσματα</a:t>
            </a:r>
            <a:endParaRPr lang="id-ID" sz="3500" b="1">
              <a:solidFill>
                <a:srgbClr val="00B0F0"/>
              </a:solidFill>
              <a:latin typeface="Raleway"/>
              <a:ea typeface="Roboto"/>
              <a:cs typeface="Roboto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67013" y="3503613"/>
            <a:ext cx="688657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Raleway" pitchFamily="2" charset="0"/>
                <a:ea typeface="Roboto" panose="02000000000000000000" pitchFamily="2" charset="0"/>
                <a:cs typeface="+mn-cs"/>
              </a:rPr>
              <a:t>Απανταχού τα </a:t>
            </a:r>
            <a:r>
              <a:rPr lang="el-GR" sz="2000" b="1" dirty="0">
                <a:solidFill>
                  <a:srgbClr val="00B0F0"/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Προγράμματα</a:t>
            </a:r>
            <a:r>
              <a:rPr lang="el-GR" sz="2000" b="1" dirty="0">
                <a:solidFill>
                  <a:srgbClr val="2B8EB4"/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el-GR" sz="2000" dirty="0">
                <a:latin typeface="Raleway" pitchFamily="2" charset="0"/>
                <a:ea typeface="Roboto" panose="02000000000000000000" pitchFamily="2" charset="0"/>
                <a:cs typeface="+mn-cs"/>
              </a:rPr>
              <a:t>(δράσεις εκπαίδευσης) </a:t>
            </a:r>
            <a:r>
              <a:rPr lang="el-GR" sz="2000" b="1" i="1" u="sng" dirty="0">
                <a:latin typeface="Raleway" pitchFamily="2" charset="0"/>
                <a:ea typeface="Roboto" panose="02000000000000000000" pitchFamily="2" charset="0"/>
                <a:cs typeface="+mn-cs"/>
              </a:rPr>
              <a:t>υπόσχονται πολλές προοπτικές για το μέλλον</a:t>
            </a:r>
            <a:r>
              <a:rPr lang="el-GR" sz="2000" dirty="0">
                <a:latin typeface="Raleway" pitchFamily="2" charset="0"/>
                <a:ea typeface="Roboto" panose="02000000000000000000" pitchFamily="2" charset="0"/>
                <a:cs typeface="+mn-cs"/>
              </a:rPr>
              <a:t>, καθώς </a:t>
            </a:r>
            <a:r>
              <a:rPr lang="el-GR" sz="2400" dirty="0">
                <a:solidFill>
                  <a:srgbClr val="00B0F0"/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εντοπίστηκε ισχυρό ενδιαφέρον </a:t>
            </a:r>
            <a:r>
              <a:rPr lang="el-GR" sz="2000" dirty="0">
                <a:latin typeface="Raleway" pitchFamily="2" charset="0"/>
                <a:ea typeface="Roboto" panose="02000000000000000000" pitchFamily="2" charset="0"/>
                <a:cs typeface="+mn-cs"/>
              </a:rPr>
              <a:t>για την περαιτέρω εφαρμογή και εξέλιξη τους, αλλά και την υλοποίηση άλλων συναφών προγραμμάτων.</a:t>
            </a:r>
            <a:endParaRPr lang="id-ID" sz="2000" i="1" dirty="0">
              <a:solidFill>
                <a:schemeClr val="tx1">
                  <a:lumMod val="50000"/>
                  <a:lumOff val="50000"/>
                </a:schemeClr>
              </a:solidFill>
              <a:latin typeface="Raleway" pitchFamily="2" charset="0"/>
              <a:ea typeface="Roboto" panose="02000000000000000000" pitchFamily="2" charset="0"/>
              <a:cs typeface="Raavi" panose="02000500000000000000" pitchFamily="2"/>
            </a:endParaRP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5945188" y="2452688"/>
            <a:ext cx="301625" cy="442912"/>
            <a:chOff x="785813" y="3876675"/>
            <a:chExt cx="614363" cy="895350"/>
          </a:xfrm>
        </p:grpSpPr>
        <p:sp>
          <p:nvSpPr>
            <p:cNvPr id="67602" name="Freeform 5"/>
            <p:cNvSpPr>
              <a:spLocks/>
            </p:cNvSpPr>
            <p:nvPr/>
          </p:nvSpPr>
          <p:spPr bwMode="auto">
            <a:xfrm>
              <a:off x="850900" y="3876675"/>
              <a:ext cx="487363" cy="682625"/>
            </a:xfrm>
            <a:custGeom>
              <a:avLst/>
              <a:gdLst>
                <a:gd name="T0" fmla="*/ 487363 w 128"/>
                <a:gd name="T1" fmla="*/ 455083 h 180"/>
                <a:gd name="T2" fmla="*/ 243682 w 128"/>
                <a:gd name="T3" fmla="*/ 682625 h 180"/>
                <a:gd name="T4" fmla="*/ 0 w 128"/>
                <a:gd name="T5" fmla="*/ 455083 h 180"/>
                <a:gd name="T6" fmla="*/ 0 w 128"/>
                <a:gd name="T7" fmla="*/ 223749 h 180"/>
                <a:gd name="T8" fmla="*/ 239874 w 128"/>
                <a:gd name="T9" fmla="*/ 0 h 180"/>
                <a:gd name="T10" fmla="*/ 487363 w 128"/>
                <a:gd name="T11" fmla="*/ 223749 h 180"/>
                <a:gd name="T12" fmla="*/ 487363 w 128"/>
                <a:gd name="T13" fmla="*/ 455083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180"/>
                <a:gd name="T23" fmla="*/ 128 w 128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180">
                  <a:moveTo>
                    <a:pt x="128" y="120"/>
                  </a:moveTo>
                  <a:cubicBezTo>
                    <a:pt x="128" y="152"/>
                    <a:pt x="97" y="180"/>
                    <a:pt x="64" y="180"/>
                  </a:cubicBezTo>
                  <a:cubicBezTo>
                    <a:pt x="31" y="180"/>
                    <a:pt x="0" y="152"/>
                    <a:pt x="0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4"/>
                    <a:pt x="30" y="0"/>
                    <a:pt x="63" y="0"/>
                  </a:cubicBezTo>
                  <a:cubicBezTo>
                    <a:pt x="97" y="0"/>
                    <a:pt x="128" y="28"/>
                    <a:pt x="128" y="59"/>
                  </a:cubicBezTo>
                  <a:lnTo>
                    <a:pt x="128" y="120"/>
                  </a:ln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el-GR"/>
            </a:p>
          </p:txBody>
        </p:sp>
        <p:sp>
          <p:nvSpPr>
            <p:cNvPr id="67603" name="Freeform 6"/>
            <p:cNvSpPr>
              <a:spLocks/>
            </p:cNvSpPr>
            <p:nvPr/>
          </p:nvSpPr>
          <p:spPr bwMode="auto">
            <a:xfrm>
              <a:off x="785813" y="4256088"/>
              <a:ext cx="614363" cy="382588"/>
            </a:xfrm>
            <a:custGeom>
              <a:avLst/>
              <a:gdLst>
                <a:gd name="T0" fmla="*/ 3816 w 161"/>
                <a:gd name="T1" fmla="*/ 0 h 101"/>
                <a:gd name="T2" fmla="*/ 3816 w 161"/>
                <a:gd name="T3" fmla="*/ 75760 h 101"/>
                <a:gd name="T4" fmla="*/ 305274 w 161"/>
                <a:gd name="T5" fmla="*/ 382588 h 101"/>
                <a:gd name="T6" fmla="*/ 614363 w 161"/>
                <a:gd name="T7" fmla="*/ 75760 h 101"/>
                <a:gd name="T8" fmla="*/ 614363 w 161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01"/>
                <a:gd name="T17" fmla="*/ 161 w 161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01">
                  <a:moveTo>
                    <a:pt x="1" y="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65"/>
                    <a:pt x="35" y="101"/>
                    <a:pt x="80" y="101"/>
                  </a:cubicBezTo>
                  <a:cubicBezTo>
                    <a:pt x="125" y="101"/>
                    <a:pt x="161" y="65"/>
                    <a:pt x="161" y="20"/>
                  </a:cubicBezTo>
                  <a:cubicBezTo>
                    <a:pt x="161" y="0"/>
                    <a:pt x="161" y="0"/>
                    <a:pt x="161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el-GR"/>
            </a:p>
          </p:txBody>
        </p:sp>
        <p:sp>
          <p:nvSpPr>
            <p:cNvPr id="67604" name="Line 7"/>
            <p:cNvSpPr>
              <a:spLocks noChangeShapeType="1"/>
            </p:cNvSpPr>
            <p:nvPr/>
          </p:nvSpPr>
          <p:spPr bwMode="auto">
            <a:xfrm>
              <a:off x="1095375" y="4638675"/>
              <a:ext cx="0" cy="13335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el-GR"/>
            </a:p>
          </p:txBody>
        </p:sp>
        <p:sp>
          <p:nvSpPr>
            <p:cNvPr id="67605" name="Line 8"/>
            <p:cNvSpPr>
              <a:spLocks noChangeShapeType="1"/>
            </p:cNvSpPr>
            <p:nvPr/>
          </p:nvSpPr>
          <p:spPr bwMode="auto">
            <a:xfrm>
              <a:off x="1095375" y="3876675"/>
              <a:ext cx="0" cy="10636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el-GR"/>
            </a:p>
          </p:txBody>
        </p:sp>
        <p:sp>
          <p:nvSpPr>
            <p:cNvPr id="67606" name="Line 9"/>
            <p:cNvSpPr>
              <a:spLocks noChangeShapeType="1"/>
            </p:cNvSpPr>
            <p:nvPr/>
          </p:nvSpPr>
          <p:spPr bwMode="auto">
            <a:xfrm>
              <a:off x="1185863" y="3894138"/>
              <a:ext cx="0" cy="889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el-GR"/>
            </a:p>
          </p:txBody>
        </p:sp>
        <p:sp>
          <p:nvSpPr>
            <p:cNvPr id="67607" name="Line 10"/>
            <p:cNvSpPr>
              <a:spLocks noChangeShapeType="1"/>
            </p:cNvSpPr>
            <p:nvPr/>
          </p:nvSpPr>
          <p:spPr bwMode="auto">
            <a:xfrm>
              <a:off x="1003300" y="3890963"/>
              <a:ext cx="0" cy="9207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el-GR"/>
            </a:p>
          </p:txBody>
        </p:sp>
        <p:sp>
          <p:nvSpPr>
            <p:cNvPr id="67608" name="Line 11"/>
            <p:cNvSpPr>
              <a:spLocks noChangeShapeType="1"/>
            </p:cNvSpPr>
            <p:nvPr/>
          </p:nvSpPr>
          <p:spPr bwMode="auto">
            <a:xfrm>
              <a:off x="788988" y="4332288"/>
              <a:ext cx="61118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el-GR"/>
            </a:p>
          </p:txBody>
        </p:sp>
        <p:sp>
          <p:nvSpPr>
            <p:cNvPr id="67609" name="Line 12"/>
            <p:cNvSpPr>
              <a:spLocks noChangeShapeType="1"/>
            </p:cNvSpPr>
            <p:nvPr/>
          </p:nvSpPr>
          <p:spPr bwMode="auto">
            <a:xfrm>
              <a:off x="850900" y="4087813"/>
              <a:ext cx="16351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el-GR"/>
            </a:p>
          </p:txBody>
        </p:sp>
        <p:sp>
          <p:nvSpPr>
            <p:cNvPr id="67610" name="Line 13"/>
            <p:cNvSpPr>
              <a:spLocks noChangeShapeType="1"/>
            </p:cNvSpPr>
            <p:nvPr/>
          </p:nvSpPr>
          <p:spPr bwMode="auto">
            <a:xfrm>
              <a:off x="850900" y="4179888"/>
              <a:ext cx="16351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el-GR"/>
            </a:p>
          </p:txBody>
        </p:sp>
        <p:sp>
          <p:nvSpPr>
            <p:cNvPr id="67611" name="Line 14"/>
            <p:cNvSpPr>
              <a:spLocks noChangeShapeType="1"/>
            </p:cNvSpPr>
            <p:nvPr/>
          </p:nvSpPr>
          <p:spPr bwMode="auto">
            <a:xfrm flipH="1">
              <a:off x="1166813" y="4087813"/>
              <a:ext cx="171450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el-GR"/>
            </a:p>
          </p:txBody>
        </p:sp>
        <p:sp>
          <p:nvSpPr>
            <p:cNvPr id="67612" name="Line 15"/>
            <p:cNvSpPr>
              <a:spLocks noChangeShapeType="1"/>
            </p:cNvSpPr>
            <p:nvPr/>
          </p:nvSpPr>
          <p:spPr bwMode="auto">
            <a:xfrm flipH="1">
              <a:off x="1166813" y="4179888"/>
              <a:ext cx="171450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el-GR"/>
            </a:p>
          </p:txBody>
        </p:sp>
        <p:sp>
          <p:nvSpPr>
            <p:cNvPr id="67613" name="Line 16"/>
            <p:cNvSpPr>
              <a:spLocks noChangeShapeType="1"/>
            </p:cNvSpPr>
            <p:nvPr/>
          </p:nvSpPr>
          <p:spPr bwMode="auto">
            <a:xfrm>
              <a:off x="850900" y="4270375"/>
              <a:ext cx="16351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el-GR"/>
            </a:p>
          </p:txBody>
        </p:sp>
        <p:sp>
          <p:nvSpPr>
            <p:cNvPr id="67614" name="Line 17"/>
            <p:cNvSpPr>
              <a:spLocks noChangeShapeType="1"/>
            </p:cNvSpPr>
            <p:nvPr/>
          </p:nvSpPr>
          <p:spPr bwMode="auto">
            <a:xfrm flipH="1">
              <a:off x="1166813" y="4270375"/>
              <a:ext cx="171450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el-GR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003925" y="4165600"/>
            <a:ext cx="184150" cy="3175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467" b="1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003030101060003" pitchFamily="34" charset="0"/>
              <a:cs typeface="+mn-cs"/>
            </a:endParaRPr>
          </a:p>
        </p:txBody>
      </p:sp>
      <p:sp>
        <p:nvSpPr>
          <p:cNvPr id="2" name="Ορθογώνιο 1">
            <a:extLst>
              <a:ext uri="{FF2B5EF4-FFF2-40B4-BE49-F238E27FC236}"/>
            </a:extLst>
          </p:cNvPr>
          <p:cNvSpPr/>
          <p:nvPr/>
        </p:nvSpPr>
        <p:spPr>
          <a:xfrm>
            <a:off x="319088" y="6232525"/>
            <a:ext cx="2619375" cy="485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rgbClr val="F9F9F9"/>
              </a:solidFill>
            </a:endParaRPr>
          </a:p>
        </p:txBody>
      </p:sp>
      <p:pic>
        <p:nvPicPr>
          <p:cNvPr id="67594" name="Εικόνα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4638" y="6159500"/>
            <a:ext cx="13858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595" name="Ομάδα 6"/>
          <p:cNvGrpSpPr>
            <a:grpSpLocks/>
          </p:cNvGrpSpPr>
          <p:nvPr/>
        </p:nvGrpSpPr>
        <p:grpSpPr bwMode="auto">
          <a:xfrm>
            <a:off x="-930275" y="6027738"/>
            <a:ext cx="5722938" cy="830262"/>
            <a:chOff x="-1027078" y="6024401"/>
            <a:chExt cx="6094378" cy="757615"/>
          </a:xfrm>
        </p:grpSpPr>
        <p:pic>
          <p:nvPicPr>
            <p:cNvPr id="67598" name="Εικόνα 7"/>
            <p:cNvPicPr>
              <a:picLocks noChangeAspect="1"/>
            </p:cNvPicPr>
            <p:nvPr/>
          </p:nvPicPr>
          <p:blipFill>
            <a:blip r:embed="rId4"/>
            <a:srcRect r="39214"/>
            <a:stretch>
              <a:fillRect/>
            </a:stretch>
          </p:blipFill>
          <p:spPr bwMode="auto">
            <a:xfrm>
              <a:off x="169525" y="6026473"/>
              <a:ext cx="1312055" cy="427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9" name="Εικόνα 8"/>
            <p:cNvPicPr>
              <a:picLocks noChangeAspect="1"/>
            </p:cNvPicPr>
            <p:nvPr/>
          </p:nvPicPr>
          <p:blipFill>
            <a:blip r:embed="rId4"/>
            <a:srcRect l="66602"/>
            <a:stretch>
              <a:fillRect/>
            </a:stretch>
          </p:blipFill>
          <p:spPr bwMode="auto">
            <a:xfrm>
              <a:off x="2995363" y="6031488"/>
              <a:ext cx="711295" cy="42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0" name="Εικόνα 9"/>
            <p:cNvPicPr>
              <a:picLocks noChangeAspect="1"/>
            </p:cNvPicPr>
            <p:nvPr/>
          </p:nvPicPr>
          <p:blipFill>
            <a:blip r:embed="rId5"/>
            <a:srcRect l="13724" t="20903" r="36871" b="39870"/>
            <a:stretch>
              <a:fillRect/>
            </a:stretch>
          </p:blipFill>
          <p:spPr bwMode="auto">
            <a:xfrm>
              <a:off x="1481580" y="6024401"/>
              <a:ext cx="1450209" cy="483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01" name="TextBox 10"/>
            <p:cNvSpPr txBox="1">
              <a:spLocks noChangeArrowheads="1"/>
            </p:cNvSpPr>
            <p:nvPr/>
          </p:nvSpPr>
          <p:spPr bwMode="auto">
            <a:xfrm>
              <a:off x="-1027078" y="6566572"/>
              <a:ext cx="60943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tabLst>
                  <a:tab pos="2636838" algn="ctr"/>
                  <a:tab pos="5273675" algn="r"/>
                </a:tabLst>
              </a:pPr>
              <a:r>
                <a:rPr lang="el-GR" sz="800" b="1">
                  <a:latin typeface="Tahoma" pitchFamily="34" charset="0"/>
                  <a:ea typeface="Calibri" pitchFamily="34" charset="0"/>
                  <a:cs typeface="Times New Roman" pitchFamily="18" charset="0"/>
                </a:rPr>
                <a:t>Με τη συγχρηματοδότηση της Ελλάδας και της Ευρωπαϊκής Ένωσης</a:t>
              </a:r>
              <a:endParaRPr lang="el-GR" sz="8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2" name="Ορθογώνιο 11">
            <a:extLst>
              <a:ext uri="{FF2B5EF4-FFF2-40B4-BE49-F238E27FC236}"/>
            </a:extLst>
          </p:cNvPr>
          <p:cNvSpPr/>
          <p:nvPr/>
        </p:nvSpPr>
        <p:spPr>
          <a:xfrm>
            <a:off x="290513" y="1052513"/>
            <a:ext cx="849312" cy="7477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rgbClr val="F9F9F9"/>
              </a:solidFill>
            </a:endParaRPr>
          </a:p>
        </p:txBody>
      </p:sp>
      <p:pic>
        <p:nvPicPr>
          <p:cNvPr id="67597" name="Εικόνα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425" y="182563"/>
            <a:ext cx="109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46" grpId="0" animBg="1"/>
      <p:bldP spid="33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588" y="3411538"/>
            <a:ext cx="1074737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200" b="1" dirty="0">
                <a:solidFill>
                  <a:schemeClr val="accent3"/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Ευχαριστούμε πολύ </a:t>
            </a:r>
            <a:r>
              <a:rPr lang="el-GR" sz="4200" b="1" dirty="0">
                <a:solidFill>
                  <a:srgbClr val="00B0F0"/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για την προσοχή σας!</a:t>
            </a:r>
            <a:endParaRPr lang="id-ID" sz="4200" b="1" dirty="0">
              <a:solidFill>
                <a:srgbClr val="00B0F0"/>
              </a:solidFill>
              <a:latin typeface="Raleway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68610" name="Εικόνα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319088"/>
            <a:ext cx="24257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Εικόνα 5"/>
          <p:cNvPicPr>
            <a:picLocks noChangeAspect="1"/>
          </p:cNvPicPr>
          <p:nvPr/>
        </p:nvPicPr>
        <p:blipFill>
          <a:blip r:embed="rId3"/>
          <a:srcRect l="28172"/>
          <a:stretch>
            <a:fillRect/>
          </a:stretch>
        </p:blipFill>
        <p:spPr bwMode="auto">
          <a:xfrm>
            <a:off x="6300788" y="1604963"/>
            <a:ext cx="26511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Εικόνα 6"/>
          <p:cNvPicPr>
            <a:picLocks noChangeAspect="1"/>
          </p:cNvPicPr>
          <p:nvPr/>
        </p:nvPicPr>
        <p:blipFill>
          <a:blip r:embed="rId4"/>
          <a:srcRect r="39214"/>
          <a:stretch>
            <a:fillRect/>
          </a:stretch>
        </p:blipFill>
        <p:spPr bwMode="auto">
          <a:xfrm>
            <a:off x="169863" y="5634038"/>
            <a:ext cx="2514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Εικόνα 7"/>
          <p:cNvPicPr>
            <a:picLocks noChangeAspect="1"/>
          </p:cNvPicPr>
          <p:nvPr/>
        </p:nvPicPr>
        <p:blipFill>
          <a:blip r:embed="rId4"/>
          <a:srcRect l="66602"/>
          <a:stretch>
            <a:fillRect/>
          </a:stretch>
        </p:blipFill>
        <p:spPr bwMode="auto">
          <a:xfrm>
            <a:off x="5397500" y="5607050"/>
            <a:ext cx="1397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Εικόνα 8"/>
          <p:cNvPicPr>
            <a:picLocks noChangeAspect="1"/>
          </p:cNvPicPr>
          <p:nvPr/>
        </p:nvPicPr>
        <p:blipFill>
          <a:blip r:embed="rId5"/>
          <a:srcRect l="13724" t="20903" r="36871" b="39870"/>
          <a:stretch>
            <a:fillRect/>
          </a:stretch>
        </p:blipFill>
        <p:spPr bwMode="auto">
          <a:xfrm>
            <a:off x="2735263" y="5532438"/>
            <a:ext cx="256381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Box 9"/>
          <p:cNvSpPr txBox="1">
            <a:spLocks noChangeArrowheads="1"/>
          </p:cNvSpPr>
          <p:nvPr/>
        </p:nvSpPr>
        <p:spPr bwMode="auto">
          <a:xfrm>
            <a:off x="868363" y="6561138"/>
            <a:ext cx="6094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636838" algn="ctr"/>
                <a:tab pos="5273675" algn="r"/>
              </a:tabLst>
            </a:pPr>
            <a:r>
              <a:rPr lang="el-GR" sz="1000" b="1">
                <a:latin typeface="Tahoma" pitchFamily="34" charset="0"/>
                <a:ea typeface="Calibri" pitchFamily="34" charset="0"/>
                <a:cs typeface="Times New Roman" pitchFamily="18" charset="0"/>
              </a:rPr>
              <a:t>Με τη συγχρηματοδότηση της Ελλάδας και της Ευρωπαϊκής Ένωσης</a:t>
            </a:r>
            <a:endParaRPr lang="el-GR" sz="1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3950" y="188913"/>
            <a:ext cx="804386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Λίγα λόγια </a:t>
            </a:r>
            <a:r>
              <a:rPr lang="el-GR" sz="2800" b="1" dirty="0">
                <a:solidFill>
                  <a:srgbClr val="00B0F0"/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για τη Δομή </a:t>
            </a:r>
            <a:r>
              <a:rPr lang="en-US" sz="2800" b="1" dirty="0">
                <a:solidFill>
                  <a:srgbClr val="00B0F0"/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Social</a:t>
            </a:r>
            <a:r>
              <a:rPr lang="el-GR" sz="2800" b="1" dirty="0">
                <a:solidFill>
                  <a:srgbClr val="00B0F0"/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Network </a:t>
            </a:r>
            <a:r>
              <a:rPr lang="el-GR" sz="2800" b="1" dirty="0">
                <a:solidFill>
                  <a:srgbClr val="00B0F0"/>
                </a:solidFill>
                <a:latin typeface="Raleway" pitchFamily="2" charset="0"/>
                <a:ea typeface="Roboto" panose="02000000000000000000" pitchFamily="2" charset="0"/>
                <a:cs typeface="+mn-cs"/>
              </a:rPr>
              <a:t>Αττική</a:t>
            </a:r>
            <a:endParaRPr lang="id-ID" sz="2800" b="1" dirty="0">
              <a:solidFill>
                <a:srgbClr val="00B0F0"/>
              </a:solidFill>
              <a:latin typeface="Raleway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703263" y="3509963"/>
            <a:ext cx="3187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b="1">
                <a:latin typeface="Raleway"/>
                <a:ea typeface="Roboto"/>
                <a:cs typeface="Roboto"/>
              </a:rPr>
              <a:t>Περιφερειακό Παρατηρητήριο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4059238" y="3584575"/>
            <a:ext cx="985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b="1">
                <a:latin typeface="Raleway"/>
                <a:ea typeface="Roboto"/>
                <a:cs typeface="Roboto"/>
              </a:rPr>
              <a:t>Δίκτυο</a:t>
            </a:r>
            <a:endParaRPr lang="id-ID" sz="1400" b="1">
              <a:latin typeface="Raleway"/>
              <a:ea typeface="Roboto"/>
              <a:cs typeface="Roboto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41775" y="3830638"/>
            <a:ext cx="2466975" cy="18923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dirty="0">
                <a:latin typeface="Raleway" pitchFamily="2" charset="0"/>
                <a:cs typeface="+mn-cs"/>
              </a:rPr>
              <a:t>0λοκληρωμένη </a:t>
            </a:r>
            <a:r>
              <a:rPr lang="el-GR" sz="1300" b="1" dirty="0">
                <a:solidFill>
                  <a:srgbClr val="00B0F0"/>
                </a:solidFill>
                <a:latin typeface="Raleway" pitchFamily="2" charset="0"/>
                <a:cs typeface="+mn-cs"/>
              </a:rPr>
              <a:t>παρακολούθηση της λειτουργίας του δικτύου </a:t>
            </a:r>
            <a:r>
              <a:rPr lang="el-GR" sz="1300" dirty="0">
                <a:latin typeface="Raleway" pitchFamily="2" charset="0"/>
                <a:cs typeface="+mn-cs"/>
              </a:rPr>
              <a:t>προστασίας του πληθυσμού μέσω των κοινωνικών δομών, είτε χρηματοδοτούμενων από πόρους του Ευρωπαϊκού Κοινωνικού Ταμείου, είτε από εθνικούς πόρους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Raleway" pitchFamily="2" charset="0"/>
                <a:cs typeface="+mn-cs"/>
              </a:rPr>
              <a:t>.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Raleway" pitchFamily="2" charset="0"/>
              <a:cs typeface="+mn-cs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557963" y="3582988"/>
            <a:ext cx="174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Raleway"/>
                <a:ea typeface="Roboto"/>
                <a:cs typeface="Roboto"/>
              </a:rPr>
              <a:t>Άμεση Παρέμβαση</a:t>
            </a:r>
            <a:endParaRPr lang="id-ID" sz="1400" b="1">
              <a:latin typeface="Raleway"/>
              <a:ea typeface="Roboto"/>
              <a:cs typeface="Roboto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57963" y="3805238"/>
            <a:ext cx="2197100" cy="12922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dirty="0">
                <a:latin typeface="Raleway" pitchFamily="2" charset="0"/>
                <a:cs typeface="+mn-cs"/>
              </a:rPr>
              <a:t>Πρόληψη αναγκών, κάλυψη κενών και </a:t>
            </a:r>
            <a:r>
              <a:rPr lang="el-GR" sz="1300" b="1" dirty="0">
                <a:solidFill>
                  <a:srgbClr val="00B0F0"/>
                </a:solidFill>
                <a:latin typeface="Raleway" pitchFamily="2" charset="0"/>
                <a:cs typeface="+mn-cs"/>
              </a:rPr>
              <a:t>συντονισμός</a:t>
            </a:r>
            <a:r>
              <a:rPr lang="el-GR" sz="1300" dirty="0">
                <a:latin typeface="Raleway" pitchFamily="2" charset="0"/>
                <a:cs typeface="+mn-cs"/>
              </a:rPr>
              <a:t> της λειτουργίας μηχανισμού ικανού για </a:t>
            </a:r>
            <a:r>
              <a:rPr lang="el-GR" sz="1300" b="1" dirty="0">
                <a:solidFill>
                  <a:srgbClr val="00B0F0"/>
                </a:solidFill>
                <a:latin typeface="Raleway" pitchFamily="2" charset="0"/>
                <a:cs typeface="+mn-cs"/>
              </a:rPr>
              <a:t>άμεσες παρεμβάσεις </a:t>
            </a:r>
            <a:r>
              <a:rPr lang="el-GR" sz="1300" dirty="0">
                <a:latin typeface="Raleway" pitchFamily="2" charset="0"/>
                <a:cs typeface="+mn-cs"/>
              </a:rPr>
              <a:t>σε έκτακτες κρίσεις. 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Raleway" pitchFamily="2" charset="0"/>
              <a:cs typeface="+mn-cs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9077325" y="3570288"/>
            <a:ext cx="2801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Raleway"/>
                <a:ea typeface="Roboto"/>
                <a:cs typeface="Roboto"/>
              </a:rPr>
              <a:t>Κοινωνικά Καινοτόμες Δράσεις</a:t>
            </a:r>
            <a:endParaRPr lang="id-ID" sz="1400" b="1">
              <a:latin typeface="Raleway"/>
              <a:ea typeface="Roboto"/>
              <a:cs typeface="Roboto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077325" y="3802063"/>
            <a:ext cx="2046288" cy="1708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>
                <a:solidFill>
                  <a:srgbClr val="00B0F0"/>
                </a:solidFill>
                <a:latin typeface="Raleway" pitchFamily="2" charset="0"/>
                <a:cs typeface="+mn-cs"/>
              </a:rPr>
              <a:t>Κοινωνικά καινοτόμες δράσεις </a:t>
            </a:r>
            <a:r>
              <a:rPr lang="el-GR" sz="1300" dirty="0">
                <a:latin typeface="Raleway" pitchFamily="2" charset="0"/>
                <a:cs typeface="+mn-cs"/>
              </a:rPr>
              <a:t>(πιλοτικές) ανά ομάδα ωφελούμενων Δικτύωση – Διασύνδεση και </a:t>
            </a:r>
            <a:r>
              <a:rPr lang="el-GR" sz="1300" b="1" dirty="0">
                <a:solidFill>
                  <a:srgbClr val="00B0F0"/>
                </a:solidFill>
                <a:latin typeface="Raleway" pitchFamily="2" charset="0"/>
                <a:cs typeface="+mn-cs"/>
              </a:rPr>
              <a:t>ευαισθητοποίηση φορέων της </a:t>
            </a:r>
            <a:r>
              <a:rPr lang="el-GR" sz="1400" b="1" dirty="0" err="1">
                <a:latin typeface="Raleway" pitchFamily="2" charset="0"/>
                <a:cs typeface="+mn-cs"/>
              </a:rPr>
              <a:t>ΚτΠ</a:t>
            </a:r>
            <a:r>
              <a:rPr lang="el-GR" sz="1300" b="1" dirty="0">
                <a:solidFill>
                  <a:srgbClr val="00B0F0"/>
                </a:solidFill>
                <a:latin typeface="Raleway" pitchFamily="2" charset="0"/>
                <a:cs typeface="+mn-cs"/>
              </a:rPr>
              <a:t> </a:t>
            </a:r>
            <a:r>
              <a:rPr lang="el-GR" sz="1300" dirty="0">
                <a:latin typeface="Raleway" pitchFamily="2" charset="0"/>
                <a:cs typeface="+mn-cs"/>
              </a:rPr>
              <a:t>για όλες τις συναφείς </a:t>
            </a:r>
            <a:r>
              <a:rPr lang="el-GR" sz="1300" b="1" dirty="0">
                <a:solidFill>
                  <a:srgbClr val="00B0F0"/>
                </a:solidFill>
                <a:latin typeface="Raleway" pitchFamily="2" charset="0"/>
                <a:cs typeface="+mn-cs"/>
              </a:rPr>
              <a:t>δράσεις</a:t>
            </a:r>
            <a:r>
              <a:rPr lang="el-GR" sz="1300" dirty="0">
                <a:latin typeface="Raleway" pitchFamily="2" charset="0"/>
                <a:cs typeface="+mn-cs"/>
              </a:rPr>
              <a:t>.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Raleway" pitchFamily="2" charset="0"/>
              <a:cs typeface="+mn-cs"/>
            </a:endParaRPr>
          </a:p>
        </p:txBody>
      </p:sp>
      <p:grpSp>
        <p:nvGrpSpPr>
          <p:cNvPr id="24" name="Ομάδα 23">
            <a:extLst>
              <a:ext uri="{FF2B5EF4-FFF2-40B4-BE49-F238E27FC236}"/>
            </a:extLst>
          </p:cNvPr>
          <p:cNvGrpSpPr/>
          <p:nvPr/>
        </p:nvGrpSpPr>
        <p:grpSpPr>
          <a:xfrm>
            <a:off x="6392139" y="1454616"/>
            <a:ext cx="1907750" cy="2039136"/>
            <a:chOff x="5798048" y="1551816"/>
            <a:chExt cx="1907750" cy="2039136"/>
          </a:xfrm>
          <a:solidFill>
            <a:srgbClr val="FF0000"/>
          </a:solidFill>
        </p:grpSpPr>
        <p:sp>
          <p:nvSpPr>
            <p:cNvPr id="53" name="Teardrop 52"/>
            <p:cNvSpPr/>
            <p:nvPr/>
          </p:nvSpPr>
          <p:spPr>
            <a:xfrm rot="2700000">
              <a:off x="5732355" y="1617509"/>
              <a:ext cx="2039136" cy="190775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" name="Freeform 5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00287" y="2137719"/>
              <a:ext cx="355048" cy="831666"/>
            </a:xfrm>
            <a:custGeom>
              <a:avLst/>
              <a:gdLst/>
              <a:ahLst/>
              <a:cxnLst/>
              <a:rect l="l" t="t" r="r" b="b"/>
              <a:pathLst>
                <a:path w="1060423" h="2598393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grpSp>
        <p:nvGrpSpPr>
          <p:cNvPr id="22" name="Ομάδα 21"/>
          <p:cNvGrpSpPr>
            <a:grpSpLocks/>
          </p:cNvGrpSpPr>
          <p:nvPr/>
        </p:nvGrpSpPr>
        <p:grpSpPr bwMode="auto">
          <a:xfrm>
            <a:off x="1077913" y="1463675"/>
            <a:ext cx="2038350" cy="1908175"/>
            <a:chOff x="2237445" y="1714791"/>
            <a:chExt cx="2039136" cy="1907750"/>
          </a:xfrm>
        </p:grpSpPr>
        <p:sp>
          <p:nvSpPr>
            <p:cNvPr id="51" name="Teardrop 50"/>
            <p:cNvSpPr/>
            <p:nvPr/>
          </p:nvSpPr>
          <p:spPr>
            <a:xfrm rot="2806183">
              <a:off x="2303137" y="1649098"/>
              <a:ext cx="1907750" cy="2039136"/>
            </a:xfrm>
            <a:prstGeom prst="teardrop">
              <a:avLst/>
            </a:prstGeom>
            <a:solidFill>
              <a:srgbClr val="00B0F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" name="Rectangle 7">
              <a:extLst>
                <a:ext uri="{FF2B5EF4-FFF2-40B4-BE49-F238E27FC236}"/>
              </a:extLst>
            </p:cNvPr>
            <p:cNvSpPr/>
            <p:nvPr/>
          </p:nvSpPr>
          <p:spPr>
            <a:xfrm rot="18900000">
              <a:off x="3107730" y="2371870"/>
              <a:ext cx="298565" cy="663427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grpSp>
        <p:nvGrpSpPr>
          <p:cNvPr id="23" name="Ομάδα 22">
            <a:extLst>
              <a:ext uri="{FF2B5EF4-FFF2-40B4-BE49-F238E27FC236}"/>
            </a:extLst>
          </p:cNvPr>
          <p:cNvGrpSpPr/>
          <p:nvPr/>
        </p:nvGrpSpPr>
        <p:grpSpPr>
          <a:xfrm>
            <a:off x="3890407" y="1378503"/>
            <a:ext cx="1907750" cy="2039136"/>
            <a:chOff x="3965007" y="1515245"/>
            <a:chExt cx="1907750" cy="2039136"/>
          </a:xfrm>
          <a:solidFill>
            <a:srgbClr val="2B8EB4"/>
          </a:solidFill>
        </p:grpSpPr>
        <p:sp>
          <p:nvSpPr>
            <p:cNvPr id="52" name="Teardrop 51"/>
            <p:cNvSpPr/>
            <p:nvPr/>
          </p:nvSpPr>
          <p:spPr>
            <a:xfrm rot="2700000">
              <a:off x="3899314" y="1580938"/>
              <a:ext cx="2039136" cy="190775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7" name="Block Arc 14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4655519" y="2254492"/>
              <a:ext cx="481914" cy="531238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Ομάδα 25">
            <a:extLst>
              <a:ext uri="{FF2B5EF4-FFF2-40B4-BE49-F238E27FC236}"/>
            </a:extLst>
          </p:cNvPr>
          <p:cNvGrpSpPr/>
          <p:nvPr/>
        </p:nvGrpSpPr>
        <p:grpSpPr>
          <a:xfrm>
            <a:off x="8935660" y="1454031"/>
            <a:ext cx="1907750" cy="2039136"/>
            <a:chOff x="8935660" y="1590219"/>
            <a:chExt cx="1907750" cy="2039136"/>
          </a:xfrm>
          <a:solidFill>
            <a:schemeClr val="tx1"/>
          </a:solidFill>
        </p:grpSpPr>
        <p:sp>
          <p:nvSpPr>
            <p:cNvPr id="54" name="Teardrop 53"/>
            <p:cNvSpPr/>
            <p:nvPr/>
          </p:nvSpPr>
          <p:spPr>
            <a:xfrm rot="2700000">
              <a:off x="8869967" y="1655912"/>
              <a:ext cx="2039136" cy="190775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sp>
          <p:nvSpPr>
            <p:cNvPr id="8" name="Oval 21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>
            <a:xfrm>
              <a:off x="9647212" y="2359114"/>
              <a:ext cx="511265" cy="51553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</p:grpSp>
      <p:pic>
        <p:nvPicPr>
          <p:cNvPr id="56333" name="Εικόνα 18"/>
          <p:cNvPicPr>
            <a:picLocks noChangeAspect="1"/>
          </p:cNvPicPr>
          <p:nvPr/>
        </p:nvPicPr>
        <p:blipFill>
          <a:blip r:embed="rId2"/>
          <a:srcRect l="28172"/>
          <a:stretch>
            <a:fillRect/>
          </a:stretch>
        </p:blipFill>
        <p:spPr bwMode="auto">
          <a:xfrm>
            <a:off x="4721225" y="6069013"/>
            <a:ext cx="199866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20788" y="881063"/>
            <a:ext cx="2882900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bg1">
                    <a:lumMod val="65000"/>
                  </a:schemeClr>
                </a:solidFill>
                <a:latin typeface="Raleway" pitchFamily="2" charset="0"/>
                <a:cs typeface="+mn-cs"/>
              </a:rPr>
              <a:t>Οι λειτουργίες είναι οι εξής: </a:t>
            </a:r>
          </a:p>
        </p:txBody>
      </p:sp>
      <p:pic>
        <p:nvPicPr>
          <p:cNvPr id="56335" name="Εικόνα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7813" y="207963"/>
            <a:ext cx="18653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Ορθογώνιο 26">
            <a:extLst>
              <a:ext uri="{FF2B5EF4-FFF2-40B4-BE49-F238E27FC236}"/>
            </a:extLst>
          </p:cNvPr>
          <p:cNvSpPr/>
          <p:nvPr/>
        </p:nvSpPr>
        <p:spPr>
          <a:xfrm>
            <a:off x="319088" y="6232525"/>
            <a:ext cx="2619375" cy="485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rgbClr val="F9F9F9"/>
              </a:solidFill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719138" y="3713163"/>
            <a:ext cx="3271837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1300" b="1">
                <a:solidFill>
                  <a:srgbClr val="00B0F0"/>
                </a:solidFill>
                <a:latin typeface="Raleway"/>
              </a:rPr>
              <a:t>Βασικό όργανο </a:t>
            </a:r>
            <a:r>
              <a:rPr lang="el-GR" sz="1300">
                <a:latin typeface="Raleway"/>
              </a:rPr>
              <a:t>του αυτοδιοικητικού επιπέδου του Εθνικού Μηχανισμού Συντονισμού, Παρακολούθησης και Αξιολόγησης των</a:t>
            </a:r>
            <a:r>
              <a:rPr lang="en-US" sz="1300">
                <a:latin typeface="Raleway"/>
              </a:rPr>
              <a:t> </a:t>
            </a:r>
            <a:r>
              <a:rPr lang="el-GR" sz="1300">
                <a:latin typeface="Raleway"/>
              </a:rPr>
              <a:t>πολιτικών  Κοινωνικής Ένταξης και Κοινωνικής Συνοχής μέχρι σήμερα ανταποκρίνεται στους σκοπούς  σύστασής του έχοντας ενεργοποιήσει την πλειοψηφία των δράσεων που απορρέουν από το θεσμικό του πλαίσιο </a:t>
            </a:r>
            <a:r>
              <a:rPr lang="el-GR" sz="1300">
                <a:solidFill>
                  <a:srgbClr val="00B0F0"/>
                </a:solidFill>
                <a:latin typeface="Raleway"/>
              </a:rPr>
              <a:t>(άρθρο 14, ν.4445/2016, φεκ 236 Α’).</a:t>
            </a:r>
            <a:endParaRPr lang="en-US" sz="1300" b="1">
              <a:solidFill>
                <a:srgbClr val="00B0F0"/>
              </a:solidFill>
              <a:latin typeface="Raleway"/>
            </a:endParaRPr>
          </a:p>
        </p:txBody>
      </p:sp>
      <p:grpSp>
        <p:nvGrpSpPr>
          <p:cNvPr id="56338" name="Ομάδα 27"/>
          <p:cNvGrpSpPr>
            <a:grpSpLocks/>
          </p:cNvGrpSpPr>
          <p:nvPr/>
        </p:nvGrpSpPr>
        <p:grpSpPr bwMode="auto">
          <a:xfrm>
            <a:off x="-247650" y="6062663"/>
            <a:ext cx="5059363" cy="757237"/>
            <a:chOff x="-1027078" y="6024401"/>
            <a:chExt cx="6094378" cy="757615"/>
          </a:xfrm>
        </p:grpSpPr>
        <p:pic>
          <p:nvPicPr>
            <p:cNvPr id="56342" name="Εικόνα 28"/>
            <p:cNvPicPr>
              <a:picLocks noChangeAspect="1"/>
            </p:cNvPicPr>
            <p:nvPr/>
          </p:nvPicPr>
          <p:blipFill>
            <a:blip r:embed="rId4"/>
            <a:srcRect r="39214"/>
            <a:stretch>
              <a:fillRect/>
            </a:stretch>
          </p:blipFill>
          <p:spPr bwMode="auto">
            <a:xfrm>
              <a:off x="169525" y="6026473"/>
              <a:ext cx="1312055" cy="427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3" name="Εικόνα 29"/>
            <p:cNvPicPr>
              <a:picLocks noChangeAspect="1"/>
            </p:cNvPicPr>
            <p:nvPr/>
          </p:nvPicPr>
          <p:blipFill>
            <a:blip r:embed="rId4"/>
            <a:srcRect l="66602"/>
            <a:stretch>
              <a:fillRect/>
            </a:stretch>
          </p:blipFill>
          <p:spPr bwMode="auto">
            <a:xfrm>
              <a:off x="2995363" y="6031488"/>
              <a:ext cx="711295" cy="42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4" name="Εικόνα 30"/>
            <p:cNvPicPr>
              <a:picLocks noChangeAspect="1"/>
            </p:cNvPicPr>
            <p:nvPr/>
          </p:nvPicPr>
          <p:blipFill>
            <a:blip r:embed="rId5"/>
            <a:srcRect l="13724" t="20903" r="36871" b="39870"/>
            <a:stretch>
              <a:fillRect/>
            </a:stretch>
          </p:blipFill>
          <p:spPr bwMode="auto">
            <a:xfrm>
              <a:off x="1481580" y="6024401"/>
              <a:ext cx="1450209" cy="483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5" name="TextBox 31"/>
            <p:cNvSpPr txBox="1">
              <a:spLocks noChangeArrowheads="1"/>
            </p:cNvSpPr>
            <p:nvPr/>
          </p:nvSpPr>
          <p:spPr bwMode="auto">
            <a:xfrm>
              <a:off x="-1027078" y="6566572"/>
              <a:ext cx="60943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tabLst>
                  <a:tab pos="2636838" algn="ctr"/>
                  <a:tab pos="5273675" algn="r"/>
                </a:tabLst>
              </a:pPr>
              <a:r>
                <a:rPr lang="el-GR" sz="800" b="1">
                  <a:latin typeface="Tahoma" pitchFamily="34" charset="0"/>
                  <a:ea typeface="Calibri" pitchFamily="34" charset="0"/>
                  <a:cs typeface="Times New Roman" pitchFamily="18" charset="0"/>
                </a:rPr>
                <a:t>Με τη συγχρηματοδότηση της Ελλάδας και της Ευρωπαϊκής Ένωσης</a:t>
              </a:r>
              <a:endParaRPr lang="el-GR" sz="8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3" name="Ορθογώνιο 32">
            <a:extLst>
              <a:ext uri="{FF2B5EF4-FFF2-40B4-BE49-F238E27FC236}"/>
            </a:extLst>
          </p:cNvPr>
          <p:cNvSpPr/>
          <p:nvPr/>
        </p:nvSpPr>
        <p:spPr>
          <a:xfrm>
            <a:off x="290513" y="1052513"/>
            <a:ext cx="849312" cy="7477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rgbClr val="F9F9F9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07350" y="5708650"/>
            <a:ext cx="39782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F0"/>
                </a:solidFill>
                <a:latin typeface="Raleway"/>
              </a:rPr>
              <a:t>http://www.social-network.gr/</a:t>
            </a:r>
          </a:p>
          <a:p>
            <a:r>
              <a:rPr lang="en-US">
                <a:solidFill>
                  <a:srgbClr val="00B0F0"/>
                </a:solidFill>
                <a:latin typeface="Raleway"/>
                <a:hlinkClick r:id="rId6"/>
              </a:rPr>
              <a:t>https://pepa.attica.gov.gr/</a:t>
            </a:r>
            <a:endParaRPr lang="el-GR">
              <a:solidFill>
                <a:srgbClr val="00B0F0"/>
              </a:solidFill>
              <a:latin typeface="Raleway"/>
            </a:endParaRPr>
          </a:p>
          <a:p>
            <a:r>
              <a:rPr lang="en-US">
                <a:solidFill>
                  <a:srgbClr val="00B0F0"/>
                </a:solidFill>
                <a:latin typeface="Raleway"/>
              </a:rPr>
              <a:t>https://www.ptapatt.gr/</a:t>
            </a:r>
            <a:endParaRPr lang="el-GR">
              <a:solidFill>
                <a:srgbClr val="00B0F0"/>
              </a:solidFill>
              <a:latin typeface="Raleway"/>
            </a:endParaRPr>
          </a:p>
        </p:txBody>
      </p:sp>
      <p:pic>
        <p:nvPicPr>
          <p:cNvPr id="56341" name="Εικόνα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663" y="107950"/>
            <a:ext cx="109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3" grpId="0"/>
      <p:bldP spid="7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39"/>
          <p:cNvSpPr txBox="1">
            <a:spLocks noChangeArrowheads="1"/>
          </p:cNvSpPr>
          <p:nvPr/>
        </p:nvSpPr>
        <p:spPr bwMode="auto">
          <a:xfrm>
            <a:off x="8983663" y="1144588"/>
            <a:ext cx="512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ko-KR" b="1">
                <a:solidFill>
                  <a:schemeClr val="bg1"/>
                </a:solidFill>
                <a:latin typeface="Calibri" pitchFamily="34" charset="0"/>
              </a:rPr>
              <a:t>01</a:t>
            </a:r>
            <a:endParaRPr lang="ko-KR" alt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2" name="Round Same Side Corner Rectangle 20">
            <a:extLst>
              <a:ext uri="{FF2B5EF4-FFF2-40B4-BE49-F238E27FC236}"/>
            </a:extLst>
          </p:cNvPr>
          <p:cNvSpPr/>
          <p:nvPr/>
        </p:nvSpPr>
        <p:spPr>
          <a:xfrm rot="10800000">
            <a:off x="3579813" y="3282950"/>
            <a:ext cx="233362" cy="44767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5" name="Freeform 10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985838" y="1443038"/>
            <a:ext cx="3057525" cy="3071812"/>
          </a:xfrm>
          <a:custGeom>
            <a:avLst/>
            <a:gdLst>
              <a:gd name="T0" fmla="*/ 698 w 1116"/>
              <a:gd name="T1" fmla="*/ 0 h 1117"/>
              <a:gd name="T2" fmla="*/ 0 w 1116"/>
              <a:gd name="T3" fmla="*/ 0 h 1117"/>
              <a:gd name="T4" fmla="*/ 0 w 1116"/>
              <a:gd name="T5" fmla="*/ 1117 h 1117"/>
              <a:gd name="T6" fmla="*/ 1116 w 1116"/>
              <a:gd name="T7" fmla="*/ 1117 h 1117"/>
              <a:gd name="T8" fmla="*/ 1116 w 1116"/>
              <a:gd name="T9" fmla="*/ 420 h 1117"/>
              <a:gd name="T10" fmla="*/ 698 w 1116"/>
              <a:gd name="T11" fmla="*/ 0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6" h="1117">
                <a:moveTo>
                  <a:pt x="69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117"/>
                  <a:pt x="0" y="1117"/>
                  <a:pt x="0" y="1117"/>
                </a:cubicBezTo>
                <a:cubicBezTo>
                  <a:pt x="1116" y="1117"/>
                  <a:pt x="1116" y="1117"/>
                  <a:pt x="1116" y="1117"/>
                </a:cubicBezTo>
                <a:cubicBezTo>
                  <a:pt x="1116" y="420"/>
                  <a:pt x="1116" y="420"/>
                  <a:pt x="1116" y="420"/>
                </a:cubicBezTo>
                <a:cubicBezTo>
                  <a:pt x="1116" y="187"/>
                  <a:pt x="929" y="0"/>
                  <a:pt x="69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9" name="Freeform 11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4629150" y="1455738"/>
            <a:ext cx="3057525" cy="3059112"/>
          </a:xfrm>
          <a:custGeom>
            <a:avLst/>
            <a:gdLst>
              <a:gd name="T0" fmla="*/ 698 w 1116"/>
              <a:gd name="T1" fmla="*/ 0 h 1117"/>
              <a:gd name="T2" fmla="*/ 0 w 1116"/>
              <a:gd name="T3" fmla="*/ 0 h 1117"/>
              <a:gd name="T4" fmla="*/ 0 w 1116"/>
              <a:gd name="T5" fmla="*/ 1117 h 1117"/>
              <a:gd name="T6" fmla="*/ 1116 w 1116"/>
              <a:gd name="T7" fmla="*/ 1117 h 1117"/>
              <a:gd name="T8" fmla="*/ 1116 w 1116"/>
              <a:gd name="T9" fmla="*/ 420 h 1117"/>
              <a:gd name="T10" fmla="*/ 698 w 1116"/>
              <a:gd name="T11" fmla="*/ 0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6" h="1117">
                <a:moveTo>
                  <a:pt x="69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117"/>
                  <a:pt x="0" y="1117"/>
                  <a:pt x="0" y="1117"/>
                </a:cubicBezTo>
                <a:cubicBezTo>
                  <a:pt x="1116" y="1117"/>
                  <a:pt x="1116" y="1117"/>
                  <a:pt x="1116" y="1117"/>
                </a:cubicBezTo>
                <a:cubicBezTo>
                  <a:pt x="1116" y="420"/>
                  <a:pt x="1116" y="420"/>
                  <a:pt x="1116" y="420"/>
                </a:cubicBezTo>
                <a:cubicBezTo>
                  <a:pt x="1116" y="187"/>
                  <a:pt x="929" y="0"/>
                  <a:pt x="69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0" name="Freeform 1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8326438" y="1452563"/>
            <a:ext cx="3057525" cy="3059112"/>
          </a:xfrm>
          <a:custGeom>
            <a:avLst/>
            <a:gdLst>
              <a:gd name="T0" fmla="*/ 698 w 1116"/>
              <a:gd name="T1" fmla="*/ 0 h 1117"/>
              <a:gd name="T2" fmla="*/ 0 w 1116"/>
              <a:gd name="T3" fmla="*/ 0 h 1117"/>
              <a:gd name="T4" fmla="*/ 0 w 1116"/>
              <a:gd name="T5" fmla="*/ 1117 h 1117"/>
              <a:gd name="T6" fmla="*/ 1116 w 1116"/>
              <a:gd name="T7" fmla="*/ 1117 h 1117"/>
              <a:gd name="T8" fmla="*/ 1116 w 1116"/>
              <a:gd name="T9" fmla="*/ 420 h 1117"/>
              <a:gd name="T10" fmla="*/ 698 w 1116"/>
              <a:gd name="T11" fmla="*/ 0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6" h="1117">
                <a:moveTo>
                  <a:pt x="69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117"/>
                  <a:pt x="0" y="1117"/>
                  <a:pt x="0" y="1117"/>
                </a:cubicBezTo>
                <a:cubicBezTo>
                  <a:pt x="1116" y="1117"/>
                  <a:pt x="1116" y="1117"/>
                  <a:pt x="1116" y="1117"/>
                </a:cubicBezTo>
                <a:cubicBezTo>
                  <a:pt x="1116" y="420"/>
                  <a:pt x="1116" y="420"/>
                  <a:pt x="1116" y="420"/>
                </a:cubicBezTo>
                <a:cubicBezTo>
                  <a:pt x="1116" y="187"/>
                  <a:pt x="929" y="0"/>
                  <a:pt x="69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509588" y="1665288"/>
            <a:ext cx="971550" cy="973137"/>
            <a:chOff x="509143" y="1665988"/>
            <a:chExt cx="972437" cy="972437"/>
          </a:xfrm>
        </p:grpSpPr>
        <p:sp>
          <p:nvSpPr>
            <p:cNvPr id="13" name="Oval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9143" y="1665988"/>
              <a:ext cx="972437" cy="972437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4" name="TextBox 1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671216" y="1819864"/>
              <a:ext cx="695960" cy="64723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dirty="0">
                  <a:solidFill>
                    <a:schemeClr val="bg1">
                      <a:lumMod val="65000"/>
                    </a:schemeClr>
                  </a:solidFill>
                  <a:latin typeface="Raleway" pitchFamily="2" charset="0"/>
                  <a:cs typeface="+mn-cs"/>
                </a:rPr>
                <a:t>01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95863" y="1833563"/>
            <a:ext cx="253841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>
                <a:solidFill>
                  <a:schemeClr val="bg1"/>
                </a:solidFill>
                <a:latin typeface="Raleway"/>
              </a:rPr>
              <a:t>Πιλοτικό πρόγραμμα εξ’ αποστάσεως κατάρτισης στον τομέα της αντιμετώπισης της εμπορίας ανθρώπων</a:t>
            </a:r>
            <a:r>
              <a:rPr lang="el-GR" sz="1400">
                <a:solidFill>
                  <a:schemeClr val="bg1"/>
                </a:solidFill>
                <a:latin typeface="Raleway"/>
              </a:rPr>
              <a:t> </a:t>
            </a:r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4094163" y="1665288"/>
            <a:ext cx="973137" cy="973137"/>
            <a:chOff x="4094863" y="1665988"/>
            <a:chExt cx="972437" cy="972437"/>
          </a:xfrm>
        </p:grpSpPr>
        <p:sp>
          <p:nvSpPr>
            <p:cNvPr id="17" name="Oval 4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094863" y="1665988"/>
              <a:ext cx="972437" cy="972437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TextBox 1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256672" y="1819864"/>
              <a:ext cx="728138" cy="6472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dirty="0">
                  <a:solidFill>
                    <a:schemeClr val="accent1">
                      <a:lumMod val="75000"/>
                    </a:schemeClr>
                  </a:solidFill>
                  <a:latin typeface="Raleway" pitchFamily="2" charset="0"/>
                  <a:cs typeface="+mn-cs"/>
                </a:rPr>
                <a:t>02</a:t>
              </a: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41450" y="1878013"/>
            <a:ext cx="25225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altLang="ko-KR" sz="1400" b="1">
                <a:solidFill>
                  <a:schemeClr val="bg1"/>
                </a:solidFill>
                <a:latin typeface="Raleway"/>
              </a:rPr>
              <a:t>Πιλοτικό Πρόγραμμα εξ’ αποστάσεως Κατάρτισης στον τομέα</a:t>
            </a:r>
            <a:r>
              <a:rPr lang="en-US" altLang="ko-KR" sz="1400" b="1">
                <a:solidFill>
                  <a:schemeClr val="bg1"/>
                </a:solidFill>
                <a:latin typeface="Raleway"/>
              </a:rPr>
              <a:t> </a:t>
            </a:r>
            <a:r>
              <a:rPr lang="el-GR" altLang="ko-KR" sz="1400" b="1">
                <a:solidFill>
                  <a:schemeClr val="bg1"/>
                </a:solidFill>
                <a:latin typeface="Raleway"/>
              </a:rPr>
              <a:t>της Προαγωγής και Αγωγής Υγείας στην Κοινότητα</a:t>
            </a:r>
            <a:endParaRPr lang="ko-KR" altLang="en-US" sz="1400" b="1">
              <a:solidFill>
                <a:schemeClr val="bg1"/>
              </a:solidFill>
              <a:latin typeface="Raleway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793163" y="1947863"/>
            <a:ext cx="21875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>
                <a:solidFill>
                  <a:schemeClr val="bg1"/>
                </a:solidFill>
                <a:latin typeface="Raleway"/>
              </a:rPr>
              <a:t>Πιλοτικό Πρόγραμμα «Φιλοσοφική Διαχείριση του Στρες</a:t>
            </a:r>
            <a:r>
              <a:rPr lang="el-GR" sz="1400">
                <a:solidFill>
                  <a:schemeClr val="bg1"/>
                </a:solidFill>
                <a:latin typeface="Raleway"/>
              </a:rPr>
              <a:t>»</a:t>
            </a:r>
          </a:p>
        </p:txBody>
      </p:sp>
      <p:sp>
        <p:nvSpPr>
          <p:cNvPr id="23" name="Rectangle 60">
            <a:extLst>
              <a:ext uri="{FF2B5EF4-FFF2-40B4-BE49-F238E27FC236}"/>
            </a:extLst>
          </p:cNvPr>
          <p:cNvSpPr/>
          <p:nvPr/>
        </p:nvSpPr>
        <p:spPr>
          <a:xfrm>
            <a:off x="9701213" y="4837113"/>
            <a:ext cx="2498725" cy="841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7" name="TextBox 36">
            <a:extLst>
              <a:ext uri="{FF2B5EF4-FFF2-40B4-BE49-F238E27FC236}"/>
            </a:extLst>
          </p:cNvPr>
          <p:cNvSpPr txBox="1"/>
          <p:nvPr/>
        </p:nvSpPr>
        <p:spPr>
          <a:xfrm>
            <a:off x="7240588" y="6067425"/>
            <a:ext cx="4733925" cy="723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300" b="1" dirty="0">
                <a:latin typeface="Raleway" pitchFamily="2" charset="0"/>
                <a:cs typeface="Arial" pitchFamily="34" charset="0"/>
              </a:rPr>
              <a:t>Δικαιούχος :</a:t>
            </a:r>
            <a:r>
              <a:rPr lang="el-GR" altLang="ko-K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itchFamily="34" charset="0"/>
              </a:rPr>
              <a:t> </a:t>
            </a:r>
            <a:r>
              <a:rPr lang="el-GR" altLang="ko-KR" sz="1400" b="1" dirty="0">
                <a:solidFill>
                  <a:srgbClr val="0070C0"/>
                </a:solidFill>
                <a:latin typeface="Raleway" pitchFamily="2" charset="0"/>
                <a:cs typeface="Arial" pitchFamily="34" charset="0"/>
              </a:rPr>
              <a:t>Περιφερειακό Ταμείο Ανάπτυξης</a:t>
            </a:r>
            <a:r>
              <a:rPr lang="el-GR" altLang="ko-KR" sz="1400" dirty="0">
                <a:solidFill>
                  <a:srgbClr val="0070C0"/>
                </a:solidFill>
                <a:latin typeface="Raleway" pitchFamily="2" charset="0"/>
                <a:cs typeface="Arial" pitchFamily="34" charset="0"/>
              </a:rPr>
              <a:t> </a:t>
            </a:r>
            <a:r>
              <a:rPr lang="el-GR" altLang="ko-KR" sz="1400" b="1" dirty="0">
                <a:solidFill>
                  <a:srgbClr val="0070C0"/>
                </a:solidFill>
                <a:latin typeface="Raleway" pitchFamily="2" charset="0"/>
                <a:cs typeface="Arial" pitchFamily="34" charset="0"/>
              </a:rPr>
              <a:t>Αττικής</a:t>
            </a:r>
            <a:endParaRPr lang="el-GR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300" b="1" dirty="0">
                <a:solidFill>
                  <a:srgbClr val="C00000"/>
                </a:solidFill>
                <a:latin typeface="Raleway" pitchFamily="2" charset="0"/>
                <a:cs typeface="Arial" pitchFamily="34" charset="0"/>
              </a:rPr>
              <a:t>Επιχειρησιακό Πρόγραμμα: </a:t>
            </a:r>
            <a:r>
              <a:rPr lang="el-GR" altLang="ko-KR" sz="1400" b="1" dirty="0">
                <a:solidFill>
                  <a:srgbClr val="2B8EB4"/>
                </a:solidFill>
                <a:latin typeface="Raleway" pitchFamily="2" charset="0"/>
                <a:cs typeface="Arial" pitchFamily="34" charset="0"/>
              </a:rPr>
              <a:t>«Αττική 2014-2020» </a:t>
            </a:r>
            <a:endParaRPr lang="el-GR" altLang="ko-KR" sz="1300" b="1" dirty="0">
              <a:solidFill>
                <a:srgbClr val="2B8EB4"/>
              </a:solidFill>
              <a:latin typeface="Raleway" pitchFamily="2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300" b="1" dirty="0">
                <a:latin typeface="Raleway" pitchFamily="2" charset="0"/>
                <a:cs typeface="Arial" pitchFamily="34" charset="0"/>
              </a:rPr>
              <a:t>ΕΔΕΤ</a:t>
            </a:r>
            <a:r>
              <a:rPr lang="el-GR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: Ευρωπαϊκό Κοινωνικό Ταμείο (ΕΚΤ)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39" name="Rectangle 49">
            <a:extLst>
              <a:ext uri="{FF2B5EF4-FFF2-40B4-BE49-F238E27FC236}"/>
            </a:extLst>
          </p:cNvPr>
          <p:cNvSpPr/>
          <p:nvPr/>
        </p:nvSpPr>
        <p:spPr>
          <a:xfrm>
            <a:off x="-3175" y="4851400"/>
            <a:ext cx="2535238" cy="82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579813" y="487363"/>
            <a:ext cx="48609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>
                <a:solidFill>
                  <a:srgbClr val="00B0F0"/>
                </a:solidFill>
                <a:latin typeface="Raleway"/>
                <a:ea typeface="Roboto"/>
                <a:cs typeface="Roboto"/>
              </a:rPr>
              <a:t>Οι Δράσεις Εκπαίδευσης  </a:t>
            </a:r>
            <a:endParaRPr lang="en-US" sz="2800" b="1">
              <a:solidFill>
                <a:srgbClr val="00B0F0"/>
              </a:solidFill>
              <a:latin typeface="Raleway"/>
              <a:ea typeface="Roboto"/>
              <a:cs typeface="Roboto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246188" y="3275013"/>
            <a:ext cx="25130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altLang="ko-KR" sz="1400" b="1">
                <a:solidFill>
                  <a:schemeClr val="bg1"/>
                </a:solidFill>
                <a:latin typeface="Raleway"/>
              </a:rPr>
              <a:t>Σε συνεργασία με το</a:t>
            </a:r>
            <a:endParaRPr lang="en-US" altLang="ko-KR" sz="1400" b="1">
              <a:solidFill>
                <a:schemeClr val="bg1"/>
              </a:solidFill>
              <a:latin typeface="Raleway"/>
            </a:endParaRPr>
          </a:p>
          <a:p>
            <a:pPr algn="ctr"/>
            <a:r>
              <a:rPr lang="el-GR" altLang="ko-KR" sz="1400" b="1">
                <a:solidFill>
                  <a:schemeClr val="bg1"/>
                </a:solidFill>
                <a:latin typeface="Raleway"/>
              </a:rPr>
              <a:t>«Ινστιτούτο Κοινωνικής και Προληπτικής Ιατρικής»</a:t>
            </a:r>
            <a:endParaRPr lang="en-US" altLang="ko-KR" sz="1400" b="1">
              <a:solidFill>
                <a:schemeClr val="bg1"/>
              </a:solidFill>
              <a:latin typeface="Raleway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786313" y="3092450"/>
            <a:ext cx="27241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>
                <a:solidFill>
                  <a:schemeClr val="bg1"/>
                </a:solidFill>
                <a:latin typeface="Raleway"/>
              </a:rPr>
              <a:t>Μηνμόνιο συνεργασίας μεταξύ της Περιφέρειας Αττικής και του Εθνικού Εισηγητή για την Καταπολέμηση της Εμπορίας Ανθρώπων (Γ.ΕΘ.ΕΙΣ</a:t>
            </a:r>
            <a:r>
              <a:rPr lang="el-GR" sz="140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id-ID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8629650" y="3227388"/>
            <a:ext cx="24987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>
                <a:solidFill>
                  <a:schemeClr val="bg1"/>
                </a:solidFill>
                <a:latin typeface="Raleway"/>
              </a:rPr>
              <a:t>Σε συνεργασία με το</a:t>
            </a:r>
            <a:r>
              <a:rPr lang="en-US" sz="1400" b="1">
                <a:solidFill>
                  <a:schemeClr val="bg1"/>
                </a:solidFill>
                <a:latin typeface="Raleway"/>
              </a:rPr>
              <a:t> </a:t>
            </a:r>
            <a:r>
              <a:rPr lang="el-GR" sz="1400" b="1">
                <a:solidFill>
                  <a:schemeClr val="bg1"/>
                </a:solidFill>
                <a:latin typeface="Raleway"/>
              </a:rPr>
              <a:t>Εργαστήριο Εφαρμοσμένης Φιλοσοφίας του Εθνικού Καποδιστριακού Πανεπιστημίου Αθηνών </a:t>
            </a:r>
          </a:p>
        </p:txBody>
      </p:sp>
      <p:grpSp>
        <p:nvGrpSpPr>
          <p:cNvPr id="2" name="Ομάδα 1"/>
          <p:cNvGrpSpPr>
            <a:grpSpLocks/>
          </p:cNvGrpSpPr>
          <p:nvPr/>
        </p:nvGrpSpPr>
        <p:grpSpPr bwMode="auto">
          <a:xfrm>
            <a:off x="7820025" y="1674813"/>
            <a:ext cx="973138" cy="973137"/>
            <a:chOff x="7642928" y="1665988"/>
            <a:chExt cx="972437" cy="972437"/>
          </a:xfrm>
        </p:grpSpPr>
        <p:sp>
          <p:nvSpPr>
            <p:cNvPr id="21" name="Oval 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642928" y="1665988"/>
              <a:ext cx="972437" cy="972437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2" name="TextBox 51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7803151" y="1800828"/>
              <a:ext cx="726551" cy="6472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36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Raleway" pitchFamily="2" charset="0"/>
                  <a:cs typeface="+mn-cs"/>
                </a:rPr>
                <a:t>03</a:t>
              </a:r>
              <a:endParaRPr lang="id-ID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Raleway" pitchFamily="2" charset="0"/>
                <a:cs typeface="+mn-cs"/>
              </a:endParaRPr>
            </a:p>
          </p:txBody>
        </p:sp>
      </p:grpSp>
      <p:cxnSp>
        <p:nvCxnSpPr>
          <p:cNvPr id="53" name="Straight Connector 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43000" y="3100388"/>
            <a:ext cx="2693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3">
            <a:extLst>
              <a:ext uri="{FF2B5EF4-FFF2-40B4-BE49-F238E27FC236}"/>
            </a:extLst>
          </p:cNvPr>
          <p:cNvCxnSpPr/>
          <p:nvPr/>
        </p:nvCxnSpPr>
        <p:spPr>
          <a:xfrm>
            <a:off x="8632825" y="3041650"/>
            <a:ext cx="23399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995863" y="3041650"/>
            <a:ext cx="2462212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6">
            <a:extLst>
              <a:ext uri="{FF2B5EF4-FFF2-40B4-BE49-F238E27FC236}"/>
            </a:extLst>
          </p:cNvPr>
          <p:cNvSpPr/>
          <p:nvPr/>
        </p:nvSpPr>
        <p:spPr>
          <a:xfrm>
            <a:off x="2593975" y="4837113"/>
            <a:ext cx="3538538" cy="841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7" name="Rectangle 58">
            <a:extLst>
              <a:ext uri="{FF2B5EF4-FFF2-40B4-BE49-F238E27FC236}"/>
            </a:extLst>
          </p:cNvPr>
          <p:cNvSpPr/>
          <p:nvPr/>
        </p:nvSpPr>
        <p:spPr>
          <a:xfrm>
            <a:off x="6121400" y="4837113"/>
            <a:ext cx="3536950" cy="841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4" name="Oval 51">
            <a:extLst>
              <a:ext uri="{FF2B5EF4-FFF2-40B4-BE49-F238E27FC236}"/>
            </a:extLst>
          </p:cNvPr>
          <p:cNvSpPr/>
          <p:nvPr/>
        </p:nvSpPr>
        <p:spPr>
          <a:xfrm>
            <a:off x="5918200" y="4699000"/>
            <a:ext cx="352425" cy="352425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5" name="Oval 53">
            <a:extLst>
              <a:ext uri="{FF2B5EF4-FFF2-40B4-BE49-F238E27FC236}"/>
            </a:extLst>
          </p:cNvPr>
          <p:cNvSpPr/>
          <p:nvPr/>
        </p:nvSpPr>
        <p:spPr>
          <a:xfrm>
            <a:off x="9509125" y="4699000"/>
            <a:ext cx="352425" cy="352425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7" name="Oval 73">
            <a:extLst>
              <a:ext uri="{FF2B5EF4-FFF2-40B4-BE49-F238E27FC236}"/>
            </a:extLst>
          </p:cNvPr>
          <p:cNvSpPr/>
          <p:nvPr/>
        </p:nvSpPr>
        <p:spPr>
          <a:xfrm>
            <a:off x="2355850" y="4699000"/>
            <a:ext cx="352425" cy="352425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57371" name="Εικόνα 5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4113" y="207963"/>
            <a:ext cx="18129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2" name="Εικόνα 58"/>
          <p:cNvPicPr>
            <a:picLocks noChangeAspect="1"/>
          </p:cNvPicPr>
          <p:nvPr/>
        </p:nvPicPr>
        <p:blipFill>
          <a:blip r:embed="rId3"/>
          <a:srcRect l="28172"/>
          <a:stretch>
            <a:fillRect/>
          </a:stretch>
        </p:blipFill>
        <p:spPr bwMode="auto">
          <a:xfrm>
            <a:off x="4284663" y="6059488"/>
            <a:ext cx="188595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373" name="Ομάδα 63"/>
          <p:cNvGrpSpPr>
            <a:grpSpLocks/>
          </p:cNvGrpSpPr>
          <p:nvPr/>
        </p:nvGrpSpPr>
        <p:grpSpPr bwMode="auto">
          <a:xfrm>
            <a:off x="-623888" y="5951538"/>
            <a:ext cx="5253038" cy="839787"/>
            <a:chOff x="-1027078" y="6024401"/>
            <a:chExt cx="6094378" cy="757615"/>
          </a:xfrm>
        </p:grpSpPr>
        <p:pic>
          <p:nvPicPr>
            <p:cNvPr id="57375" name="Εικόνα 59"/>
            <p:cNvPicPr>
              <a:picLocks noChangeAspect="1"/>
            </p:cNvPicPr>
            <p:nvPr/>
          </p:nvPicPr>
          <p:blipFill>
            <a:blip r:embed="rId4"/>
            <a:srcRect r="39214"/>
            <a:stretch>
              <a:fillRect/>
            </a:stretch>
          </p:blipFill>
          <p:spPr bwMode="auto">
            <a:xfrm>
              <a:off x="169525" y="6026473"/>
              <a:ext cx="1312055" cy="427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76" name="Εικόνα 60"/>
            <p:cNvPicPr>
              <a:picLocks noChangeAspect="1"/>
            </p:cNvPicPr>
            <p:nvPr/>
          </p:nvPicPr>
          <p:blipFill>
            <a:blip r:embed="rId4"/>
            <a:srcRect l="66602"/>
            <a:stretch>
              <a:fillRect/>
            </a:stretch>
          </p:blipFill>
          <p:spPr bwMode="auto">
            <a:xfrm>
              <a:off x="2995363" y="6031488"/>
              <a:ext cx="711295" cy="42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77" name="Εικόνα 61"/>
            <p:cNvPicPr>
              <a:picLocks noChangeAspect="1"/>
            </p:cNvPicPr>
            <p:nvPr/>
          </p:nvPicPr>
          <p:blipFill>
            <a:blip r:embed="rId5"/>
            <a:srcRect l="13724" t="20903" r="36871" b="39870"/>
            <a:stretch>
              <a:fillRect/>
            </a:stretch>
          </p:blipFill>
          <p:spPr bwMode="auto">
            <a:xfrm>
              <a:off x="1481580" y="6024401"/>
              <a:ext cx="1450209" cy="483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78" name="TextBox 62"/>
            <p:cNvSpPr txBox="1">
              <a:spLocks noChangeArrowheads="1"/>
            </p:cNvSpPr>
            <p:nvPr/>
          </p:nvSpPr>
          <p:spPr bwMode="auto">
            <a:xfrm>
              <a:off x="-1027078" y="6566572"/>
              <a:ext cx="60943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tabLst>
                  <a:tab pos="2636838" algn="ctr"/>
                  <a:tab pos="5273675" algn="r"/>
                </a:tabLst>
              </a:pPr>
              <a:r>
                <a:rPr lang="el-GR" sz="800" b="1">
                  <a:latin typeface="Tahoma" pitchFamily="34" charset="0"/>
                  <a:ea typeface="Calibri" pitchFamily="34" charset="0"/>
                  <a:cs typeface="Times New Roman" pitchFamily="18" charset="0"/>
                </a:rPr>
                <a:t>Με τη συγχρηματοδότηση της Ελλάδας και της Ευρωπαϊκής Ένωσης</a:t>
              </a:r>
              <a:endParaRPr lang="el-GR" sz="8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57374" name="Εικόνα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425" y="106363"/>
            <a:ext cx="109855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3" grpId="0" animBg="1"/>
      <p:bldP spid="37" grpId="0"/>
      <p:bldP spid="39" grpId="0" animBg="1"/>
      <p:bldP spid="48" grpId="0"/>
      <p:bldP spid="49" grpId="0"/>
      <p:bldP spid="50" grpId="0"/>
      <p:bldP spid="51" grpId="0"/>
      <p:bldP spid="56" grpId="0" animBg="1"/>
      <p:bldP spid="57" grpId="0" animBg="1"/>
      <p:bldP spid="34" grpId="0" animBg="1"/>
      <p:bldP spid="35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93913" y="341313"/>
            <a:ext cx="8061325" cy="723900"/>
          </a:xfrm>
        </p:spPr>
        <p:txBody>
          <a:bodyPr/>
          <a:lstStyle/>
          <a:p>
            <a:r>
              <a:rPr lang="el-GR" altLang="ko-KR" sz="2500" b="1" smtClean="0">
                <a:solidFill>
                  <a:srgbClr val="00B0F0"/>
                </a:solidFill>
                <a:latin typeface="Raleway"/>
                <a:ea typeface="Roboto"/>
                <a:cs typeface="Arial" charset="0"/>
              </a:rPr>
              <a:t>Πιλοτικό Πρόγραμμα εξ’ Αποστάσεως Κατάρτισης στον τομέα</a:t>
            </a:r>
            <a:r>
              <a:rPr lang="en-US" altLang="ko-KR" sz="2500" b="1" smtClean="0">
                <a:solidFill>
                  <a:srgbClr val="00B0F0"/>
                </a:solidFill>
                <a:latin typeface="Raleway"/>
                <a:ea typeface="Roboto"/>
                <a:cs typeface="Arial" charset="0"/>
              </a:rPr>
              <a:t> </a:t>
            </a:r>
            <a:r>
              <a:rPr lang="el-GR" altLang="ko-KR" sz="2500" b="1" smtClean="0">
                <a:solidFill>
                  <a:srgbClr val="00B0F0"/>
                </a:solidFill>
                <a:latin typeface="Raleway"/>
                <a:ea typeface="Roboto"/>
                <a:cs typeface="Arial" charset="0"/>
              </a:rPr>
              <a:t>της Προαγωγής και Αγωγής Υγείας στην Κοινότητα</a:t>
            </a:r>
            <a:endParaRPr lang="ko-KR" altLang="en-US" sz="2500" b="1" smtClean="0">
              <a:solidFill>
                <a:srgbClr val="00B0F0"/>
              </a:solidFill>
              <a:latin typeface="Raleway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4446588" y="2465388"/>
            <a:ext cx="18446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+mn-cs"/>
              </a:rPr>
              <a:t>Επαγγελματίες Υγείας και κοινωνικών υπηρεσιών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+mn-cs"/>
              </a:rPr>
              <a:t>των Δήμων της Περιφέρειας Αττικής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912813" y="1882775"/>
            <a:ext cx="2008187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+mn-cs"/>
              </a:rPr>
              <a:t>Πού Απευθύνθηκε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8555038" y="6157913"/>
            <a:ext cx="3636962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  <a:cs typeface="+mn-cs"/>
              </a:rPr>
              <a:t>*</a:t>
            </a:r>
            <a:r>
              <a:rPr lang="el-GR" altLang="ko-KR" sz="1100" b="1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  <a:cs typeface="+mn-cs"/>
              </a:rPr>
              <a:t>όπως αποτελεί το κάπνισμα, η διατροφή, η άσκηση, οι προληπτικές εξετάσεις, οι εμβολιασμοί κ.ά. στα σχολεία, στους χώρους εργασίας και κατοικίας</a:t>
            </a:r>
            <a:r>
              <a:rPr lang="el-GR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+mn-cs"/>
              </a:rPr>
              <a:t>.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+mn-cs"/>
            </a:endParaRPr>
          </a:p>
        </p:txBody>
      </p:sp>
      <p:sp>
        <p:nvSpPr>
          <p:cNvPr id="18" name="Left-Right Arrow 24">
            <a:extLst>
              <a:ext uri="{FF2B5EF4-FFF2-40B4-BE49-F238E27FC236}"/>
            </a:extLst>
          </p:cNvPr>
          <p:cNvSpPr/>
          <p:nvPr/>
        </p:nvSpPr>
        <p:spPr>
          <a:xfrm>
            <a:off x="949325" y="2305050"/>
            <a:ext cx="1836738" cy="82708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/>
          </a:p>
        </p:txBody>
      </p:sp>
      <p:grpSp>
        <p:nvGrpSpPr>
          <p:cNvPr id="24" name="Group 8">
            <a:extLst>
              <a:ext uri="{FF2B5EF4-FFF2-40B4-BE49-F238E27FC236}"/>
            </a:extLst>
          </p:cNvPr>
          <p:cNvGrpSpPr/>
          <p:nvPr/>
        </p:nvGrpSpPr>
        <p:grpSpPr>
          <a:xfrm>
            <a:off x="8897419" y="3575529"/>
            <a:ext cx="3176212" cy="2511564"/>
            <a:chOff x="352694" y="2276872"/>
            <a:chExt cx="3139186" cy="259228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5" name="Block Arc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352694" y="3108650"/>
              <a:ext cx="585346" cy="912944"/>
            </a:xfrm>
            <a:prstGeom prst="rect">
              <a:avLst/>
            </a:prstGeom>
            <a:grpFill/>
          </p:spPr>
          <p:txBody>
            <a:bodyPr r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4400" b="1" dirty="0">
                <a:solidFill>
                  <a:schemeClr val="accen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7" name="Group 8">
            <a:extLst>
              <a:ext uri="{FF2B5EF4-FFF2-40B4-BE49-F238E27FC236}"/>
            </a:extLst>
          </p:cNvPr>
          <p:cNvGrpSpPr/>
          <p:nvPr/>
        </p:nvGrpSpPr>
        <p:grpSpPr>
          <a:xfrm>
            <a:off x="8897419" y="939890"/>
            <a:ext cx="3078558" cy="2511567"/>
            <a:chOff x="352694" y="2276872"/>
            <a:chExt cx="3139186" cy="25922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Block Arc 2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352694" y="3108650"/>
              <a:ext cx="585346" cy="912944"/>
            </a:xfrm>
            <a:prstGeom prst="rect">
              <a:avLst/>
            </a:prstGeom>
            <a:grpFill/>
          </p:spPr>
          <p:txBody>
            <a:bodyPr r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4400" b="1" dirty="0">
                <a:solidFill>
                  <a:schemeClr val="accen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0" name="Left-Right Arrow 24">
            <a:extLst>
              <a:ext uri="{FF2B5EF4-FFF2-40B4-BE49-F238E27FC236}"/>
            </a:extLst>
          </p:cNvPr>
          <p:cNvSpPr/>
          <p:nvPr/>
        </p:nvSpPr>
        <p:spPr>
          <a:xfrm>
            <a:off x="6794500" y="3276600"/>
            <a:ext cx="1760538" cy="787400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/>
          </a:p>
        </p:txBody>
      </p:sp>
      <p:sp>
        <p:nvSpPr>
          <p:cNvPr id="58377" name="TextBox 39"/>
          <p:cNvSpPr txBox="1">
            <a:spLocks noChangeArrowheads="1"/>
          </p:cNvSpPr>
          <p:nvPr/>
        </p:nvSpPr>
        <p:spPr bwMode="auto">
          <a:xfrm>
            <a:off x="8983663" y="1998663"/>
            <a:ext cx="512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ko-KR" b="1">
                <a:solidFill>
                  <a:schemeClr val="bg1"/>
                </a:solidFill>
                <a:latin typeface="Calibri" pitchFamily="34" charset="0"/>
              </a:rPr>
              <a:t>01</a:t>
            </a:r>
            <a:endParaRPr lang="ko-KR" altLang="en-US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" name="Ομάδα 2"/>
          <p:cNvGrpSpPr>
            <a:grpSpLocks/>
          </p:cNvGrpSpPr>
          <p:nvPr/>
        </p:nvGrpSpPr>
        <p:grpSpPr bwMode="auto">
          <a:xfrm>
            <a:off x="3582988" y="1658938"/>
            <a:ext cx="3065462" cy="2428875"/>
            <a:chOff x="3582889" y="1658608"/>
            <a:chExt cx="3065626" cy="2429560"/>
          </a:xfrm>
        </p:grpSpPr>
        <p:sp>
          <p:nvSpPr>
            <p:cNvPr id="32" name="Block Arc 3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116318" y="1658608"/>
              <a:ext cx="2532197" cy="2429560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3582889" y="2412883"/>
              <a:ext cx="571531" cy="855904"/>
            </a:xfrm>
            <a:prstGeom prst="rect">
              <a:avLst/>
            </a:prstGeom>
            <a:solidFill>
              <a:schemeClr val="accent3"/>
            </a:solidFill>
          </p:spPr>
          <p:txBody>
            <a:bodyPr r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4400" b="1" dirty="0">
                <a:solidFill>
                  <a:schemeClr val="accent1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Round Same Side Corner Rectangle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47998" y="2612964"/>
              <a:ext cx="200036" cy="455741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sp>
        <p:nvSpPr>
          <p:cNvPr id="58379" name="TextBox 42"/>
          <p:cNvSpPr txBox="1">
            <a:spLocks noChangeArrowheads="1"/>
          </p:cNvSpPr>
          <p:nvPr/>
        </p:nvSpPr>
        <p:spPr bwMode="auto">
          <a:xfrm>
            <a:off x="8977313" y="4625975"/>
            <a:ext cx="512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ko-KR" b="1">
                <a:solidFill>
                  <a:schemeClr val="bg1"/>
                </a:solidFill>
                <a:latin typeface="Calibri" pitchFamily="34" charset="0"/>
              </a:rPr>
              <a:t>02</a:t>
            </a:r>
            <a:endParaRPr lang="ko-KR" alt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/>
            </a:extLst>
          </p:cNvPr>
          <p:cNvSpPr txBox="1"/>
          <p:nvPr/>
        </p:nvSpPr>
        <p:spPr>
          <a:xfrm>
            <a:off x="6648450" y="2851150"/>
            <a:ext cx="2008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+mn-cs"/>
              </a:rPr>
              <a:t>Στόχοι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/>
            </a:extLst>
          </p:cNvPr>
          <p:cNvSpPr txBox="1"/>
          <p:nvPr/>
        </p:nvSpPr>
        <p:spPr>
          <a:xfrm>
            <a:off x="9583738" y="1762125"/>
            <a:ext cx="2049462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+mn-cs"/>
              </a:rPr>
              <a:t>Κατάρτιση στο σχεδιασμό,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+mn-cs"/>
              </a:rPr>
              <a:t>και αξιολόγηση προγραμμάτων Προαγωγής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+mn-cs"/>
              </a:rPr>
              <a:t>&amp;</a:t>
            </a:r>
            <a:r>
              <a:rPr lang="el-G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+mn-cs"/>
              </a:rPr>
              <a:t> Αγωγής Υγείας στην Κοινότητα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/>
            </a:extLst>
          </p:cNvPr>
          <p:cNvSpPr txBox="1"/>
          <p:nvPr/>
        </p:nvSpPr>
        <p:spPr>
          <a:xfrm>
            <a:off x="9717088" y="4251325"/>
            <a:ext cx="20050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+mn-cs"/>
              </a:rPr>
              <a:t>Υλοποίηση αποτελεσματικών παρεμβάσεων σε κρίσιμα ζητήματα που αφορούν στην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+mn-cs"/>
              </a:rPr>
              <a:t>υγεία των δημοτών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+mn-cs"/>
            </a:endParaRPr>
          </a:p>
        </p:txBody>
      </p: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3035300" y="4279900"/>
            <a:ext cx="446088" cy="446088"/>
            <a:chOff x="3263900" y="4037013"/>
            <a:chExt cx="879475" cy="879475"/>
          </a:xfrm>
        </p:grpSpPr>
        <p:sp>
          <p:nvSpPr>
            <p:cNvPr id="69" name="Rectangle 2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263900" y="4037013"/>
              <a:ext cx="879475" cy="879475"/>
            </a:xfrm>
            <a:prstGeom prst="rect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70" name="Line 21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0851" y="4309307"/>
              <a:ext cx="0" cy="262903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71" name="Line 22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9251" y="4493964"/>
              <a:ext cx="0" cy="78246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72" name="Line 23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8024" y="4149686"/>
              <a:ext cx="0" cy="222217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73" name="Line 24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8024" y="4431368"/>
              <a:ext cx="0" cy="140842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74" name="Line 25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9251" y="4149686"/>
              <a:ext cx="0" cy="281682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75" name="Line 26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0851" y="4149686"/>
              <a:ext cx="0" cy="97025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76" name="Rectangle 2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839783" y="4431368"/>
              <a:ext cx="122063" cy="62596"/>
            </a:xfrm>
            <a:prstGeom prst="rect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77" name="Rectangle 2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658255" y="4246711"/>
              <a:ext cx="122063" cy="62596"/>
            </a:xfrm>
            <a:prstGeom prst="rect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78" name="Rectangle 2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445428" y="4371903"/>
              <a:ext cx="122063" cy="59465"/>
            </a:xfrm>
            <a:prstGeom prst="rect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79" name="Oval 3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839783" y="4672364"/>
              <a:ext cx="122063" cy="122061"/>
            </a:xfrm>
            <a:prstGeom prst="ellips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80" name="Oval 3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658255" y="4672364"/>
              <a:ext cx="122063" cy="122061"/>
            </a:xfrm>
            <a:prstGeom prst="ellips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81" name="Oval 3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445428" y="4672364"/>
              <a:ext cx="122063" cy="122061"/>
            </a:xfrm>
            <a:prstGeom prst="ellips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</p:grpSp>
      <p:sp>
        <p:nvSpPr>
          <p:cNvPr id="82" name="TextBox 81">
            <a:extLst>
              <a:ext uri="{FF2B5EF4-FFF2-40B4-BE49-F238E27FC236}"/>
            </a:extLst>
          </p:cNvPr>
          <p:cNvSpPr txBox="1"/>
          <p:nvPr/>
        </p:nvSpPr>
        <p:spPr>
          <a:xfrm>
            <a:off x="3535363" y="4587875"/>
            <a:ext cx="1622425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100" b="1" dirty="0">
                <a:latin typeface="Raleway" pitchFamily="2" charset="0"/>
                <a:cs typeface="Arial" pitchFamily="34" charset="0"/>
              </a:rPr>
              <a:t>15/08/2021</a:t>
            </a:r>
            <a:endParaRPr lang="ko-KR" altLang="en-US" sz="1100" b="1" dirty="0">
              <a:latin typeface="Raleway" pitchFamily="2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600" b="1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  <a:cs typeface="Arial" pitchFamily="34" charset="0"/>
              </a:rPr>
              <a:t>Επιτυχόντες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  <a:latin typeface="Raleway" pitchFamily="2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latin typeface="Raleway" pitchFamily="2" charset="0"/>
                <a:cs typeface="+mn-cs"/>
              </a:rPr>
              <a:t>51 Στελέχη</a:t>
            </a:r>
            <a:endParaRPr lang="en-US" sz="1200" b="1" dirty="0">
              <a:latin typeface="Raleway" pitchFamily="2" charset="0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/>
            </a:extLst>
          </p:cNvPr>
          <p:cNvSpPr txBox="1"/>
          <p:nvPr/>
        </p:nvSpPr>
        <p:spPr>
          <a:xfrm>
            <a:off x="3557588" y="4192588"/>
            <a:ext cx="9636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600" b="1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  <a:cs typeface="Arial" pitchFamily="34" charset="0"/>
              </a:rPr>
              <a:t>Λήξη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241300" y="4237038"/>
            <a:ext cx="450850" cy="442912"/>
            <a:chOff x="1614488" y="3721100"/>
            <a:chExt cx="879475" cy="863601"/>
          </a:xfrm>
        </p:grpSpPr>
        <p:sp>
          <p:nvSpPr>
            <p:cNvPr id="85" name="Freeform 1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887001" y="3721100"/>
              <a:ext cx="393287" cy="167149"/>
            </a:xfrm>
            <a:custGeom>
              <a:avLst/>
              <a:gdLst>
                <a:gd name="T0" fmla="*/ 0 w 248"/>
                <a:gd name="T1" fmla="*/ 105 h 105"/>
                <a:gd name="T2" fmla="*/ 124 w 248"/>
                <a:gd name="T3" fmla="*/ 0 h 105"/>
                <a:gd name="T4" fmla="*/ 248 w 24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105">
                  <a:moveTo>
                    <a:pt x="0" y="105"/>
                  </a:moveTo>
                  <a:lnTo>
                    <a:pt x="124" y="0"/>
                  </a:lnTo>
                  <a:lnTo>
                    <a:pt x="248" y="105"/>
                  </a:ln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86" name="Rectangle 1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614488" y="3888249"/>
              <a:ext cx="879475" cy="696452"/>
            </a:xfrm>
            <a:prstGeom prst="rect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87" name="Rectangle 1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704295" y="3978013"/>
              <a:ext cx="699864" cy="516924"/>
            </a:xfrm>
            <a:prstGeom prst="rect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88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66229" y="4077064"/>
              <a:ext cx="346835" cy="417873"/>
            </a:xfrm>
            <a:custGeom>
              <a:avLst/>
              <a:gdLst>
                <a:gd name="T0" fmla="*/ 92 w 92"/>
                <a:gd name="T1" fmla="*/ 110 h 110"/>
                <a:gd name="T2" fmla="*/ 46 w 92"/>
                <a:gd name="T3" fmla="*/ 0 h 110"/>
                <a:gd name="T4" fmla="*/ 0 w 92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10">
                  <a:moveTo>
                    <a:pt x="92" y="110"/>
                  </a:moveTo>
                  <a:cubicBezTo>
                    <a:pt x="92" y="110"/>
                    <a:pt x="46" y="56"/>
                    <a:pt x="46" y="0"/>
                  </a:cubicBezTo>
                  <a:cubicBezTo>
                    <a:pt x="46" y="56"/>
                    <a:pt x="0" y="110"/>
                    <a:pt x="0" y="110"/>
                  </a:cubicBez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89" name="Line 14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1849840" y="4374217"/>
              <a:ext cx="182709" cy="0"/>
            </a:xfrm>
            <a:prstGeom prst="line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90" name="Freeform 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21450" y="4377314"/>
              <a:ext cx="92902" cy="117623"/>
            </a:xfrm>
            <a:custGeom>
              <a:avLst/>
              <a:gdLst>
                <a:gd name="T0" fmla="*/ 0 w 58"/>
                <a:gd name="T1" fmla="*/ 74 h 74"/>
                <a:gd name="T2" fmla="*/ 0 w 58"/>
                <a:gd name="T3" fmla="*/ 0 h 74"/>
                <a:gd name="T4" fmla="*/ 58 w 58"/>
                <a:gd name="T5" fmla="*/ 0 h 74"/>
                <a:gd name="T6" fmla="*/ 58 w 58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74">
                  <a:moveTo>
                    <a:pt x="0" y="74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74"/>
                  </a:ln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91" name="Freeform 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14352" y="4250403"/>
              <a:ext cx="89807" cy="126910"/>
            </a:xfrm>
            <a:custGeom>
              <a:avLst/>
              <a:gdLst>
                <a:gd name="T0" fmla="*/ 0 w 57"/>
                <a:gd name="T1" fmla="*/ 79 h 79"/>
                <a:gd name="T2" fmla="*/ 0 w 57"/>
                <a:gd name="T3" fmla="*/ 0 h 79"/>
                <a:gd name="T4" fmla="*/ 57 w 57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9">
                  <a:moveTo>
                    <a:pt x="0" y="79"/>
                  </a:moveTo>
                  <a:lnTo>
                    <a:pt x="0" y="0"/>
                  </a:lnTo>
                  <a:lnTo>
                    <a:pt x="57" y="0"/>
                  </a:ln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</p:grpSp>
      <p:sp>
        <p:nvSpPr>
          <p:cNvPr id="92" name="TextBox 91">
            <a:extLst>
              <a:ext uri="{FF2B5EF4-FFF2-40B4-BE49-F238E27FC236}"/>
            </a:extLst>
          </p:cNvPr>
          <p:cNvSpPr txBox="1"/>
          <p:nvPr/>
        </p:nvSpPr>
        <p:spPr>
          <a:xfrm>
            <a:off x="1039813" y="4557713"/>
            <a:ext cx="14430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08/02/2021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600" b="1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  <a:cs typeface="Arial" pitchFamily="34" charset="0"/>
              </a:rPr>
              <a:t>Εγγραφές 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  <a:latin typeface="Raleway" pitchFamily="2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latin typeface="Raleway" pitchFamily="2" charset="0"/>
                <a:cs typeface="+mn-cs"/>
              </a:rPr>
              <a:t>291 Στελέχη</a:t>
            </a:r>
            <a:endParaRPr lang="en-US" sz="1200" b="1" dirty="0">
              <a:latin typeface="Raleway" pitchFamily="2" charset="0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/>
            </a:extLst>
          </p:cNvPr>
          <p:cNvSpPr txBox="1"/>
          <p:nvPr/>
        </p:nvSpPr>
        <p:spPr>
          <a:xfrm>
            <a:off x="1039813" y="4217988"/>
            <a:ext cx="9382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600" b="1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  <a:cs typeface="Arial" pitchFamily="34" charset="0"/>
              </a:rPr>
              <a:t>Έναρξη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5624513" y="4251325"/>
            <a:ext cx="442912" cy="495300"/>
            <a:chOff x="4033838" y="3986194"/>
            <a:chExt cx="881063" cy="981094"/>
          </a:xfrm>
        </p:grpSpPr>
        <p:sp>
          <p:nvSpPr>
            <p:cNvPr id="95" name="Freeform 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033838" y="3986194"/>
              <a:ext cx="881063" cy="729531"/>
            </a:xfrm>
            <a:custGeom>
              <a:avLst/>
              <a:gdLst>
                <a:gd name="T0" fmla="*/ 186 w 232"/>
                <a:gd name="T1" fmla="*/ 192 h 192"/>
                <a:gd name="T2" fmla="*/ 216 w 232"/>
                <a:gd name="T3" fmla="*/ 192 h 192"/>
                <a:gd name="T4" fmla="*/ 232 w 232"/>
                <a:gd name="T5" fmla="*/ 176 h 192"/>
                <a:gd name="T6" fmla="*/ 232 w 232"/>
                <a:gd name="T7" fmla="*/ 141 h 192"/>
                <a:gd name="T8" fmla="*/ 216 w 232"/>
                <a:gd name="T9" fmla="*/ 120 h 192"/>
                <a:gd name="T10" fmla="*/ 216 w 232"/>
                <a:gd name="T11" fmla="*/ 32 h 192"/>
                <a:gd name="T12" fmla="*/ 188 w 232"/>
                <a:gd name="T13" fmla="*/ 0 h 192"/>
                <a:gd name="T14" fmla="*/ 48 w 232"/>
                <a:gd name="T15" fmla="*/ 0 h 192"/>
                <a:gd name="T16" fmla="*/ 16 w 232"/>
                <a:gd name="T17" fmla="*/ 32 h 192"/>
                <a:gd name="T18" fmla="*/ 16 w 232"/>
                <a:gd name="T19" fmla="*/ 120 h 192"/>
                <a:gd name="T20" fmla="*/ 0 w 232"/>
                <a:gd name="T21" fmla="*/ 141 h 192"/>
                <a:gd name="T22" fmla="*/ 0 w 232"/>
                <a:gd name="T23" fmla="*/ 176 h 192"/>
                <a:gd name="T24" fmla="*/ 16 w 232"/>
                <a:gd name="T25" fmla="*/ 192 h 192"/>
                <a:gd name="T26" fmla="*/ 45 w 232"/>
                <a:gd name="T2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192">
                  <a:moveTo>
                    <a:pt x="186" y="192"/>
                  </a:moveTo>
                  <a:cubicBezTo>
                    <a:pt x="216" y="192"/>
                    <a:pt x="216" y="192"/>
                    <a:pt x="216" y="192"/>
                  </a:cubicBezTo>
                  <a:cubicBezTo>
                    <a:pt x="224" y="192"/>
                    <a:pt x="232" y="184"/>
                    <a:pt x="232" y="176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16" y="120"/>
                    <a:pt x="216" y="120"/>
                    <a:pt x="216" y="120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14"/>
                    <a:pt x="205" y="0"/>
                    <a:pt x="18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6" y="14"/>
                    <a:pt x="16" y="3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8" y="192"/>
                    <a:pt x="16" y="192"/>
                  </a:cubicBezTo>
                  <a:cubicBezTo>
                    <a:pt x="45" y="192"/>
                    <a:pt x="45" y="192"/>
                    <a:pt x="45" y="192"/>
                  </a:cubicBez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96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109628" y="4693715"/>
              <a:ext cx="729482" cy="273573"/>
            </a:xfrm>
            <a:custGeom>
              <a:avLst/>
              <a:gdLst>
                <a:gd name="T0" fmla="*/ 192 w 192"/>
                <a:gd name="T1" fmla="*/ 72 h 72"/>
                <a:gd name="T2" fmla="*/ 0 w 192"/>
                <a:gd name="T3" fmla="*/ 72 h 72"/>
                <a:gd name="T4" fmla="*/ 32 w 192"/>
                <a:gd name="T5" fmla="*/ 0 h 72"/>
                <a:gd name="T6" fmla="*/ 160 w 192"/>
                <a:gd name="T7" fmla="*/ 0 h 72"/>
                <a:gd name="T8" fmla="*/ 192 w 19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2">
                  <a:moveTo>
                    <a:pt x="192" y="72"/>
                  </a:moveTo>
                  <a:cubicBezTo>
                    <a:pt x="172" y="72"/>
                    <a:pt x="15" y="72"/>
                    <a:pt x="0" y="72"/>
                  </a:cubicBezTo>
                  <a:cubicBezTo>
                    <a:pt x="30" y="42"/>
                    <a:pt x="32" y="0"/>
                    <a:pt x="32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2" y="47"/>
                    <a:pt x="192" y="72"/>
                  </a:cubicBezTo>
                  <a:close/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97" name="Oval 3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352788" y="4178011"/>
              <a:ext cx="243162" cy="242128"/>
            </a:xfrm>
            <a:prstGeom prst="ellipse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98" name="Oval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216998" y="4404418"/>
              <a:ext cx="28420" cy="31445"/>
            </a:xfrm>
            <a:prstGeom prst="ellipse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99" name="Rectangle 4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671741" y="4178011"/>
              <a:ext cx="91579" cy="91190"/>
            </a:xfrm>
            <a:prstGeom prst="rect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100" name="Line 41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8579" y="4086819"/>
              <a:ext cx="0" cy="97481"/>
            </a:xfrm>
            <a:prstGeom prst="line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101" name="Line 42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0160" y="4086819"/>
              <a:ext cx="0" cy="97481"/>
            </a:xfrm>
            <a:prstGeom prst="line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102" name="Line 43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8579" y="4413850"/>
              <a:ext cx="0" cy="128927"/>
            </a:xfrm>
            <a:prstGeom prst="line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103" name="Line 44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0160" y="4413850"/>
              <a:ext cx="0" cy="128927"/>
            </a:xfrm>
            <a:prstGeom prst="line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104" name="Line 45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4093838" y="4542777"/>
              <a:ext cx="761063" cy="0"/>
            </a:xfrm>
            <a:prstGeom prst="line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105" name="Line 46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4033838" y="4621389"/>
              <a:ext cx="881063" cy="0"/>
            </a:xfrm>
            <a:prstGeom prst="line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  <p:sp>
          <p:nvSpPr>
            <p:cNvPr id="106" name="Line 47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4081206" y="4693715"/>
              <a:ext cx="786327" cy="0"/>
            </a:xfrm>
            <a:prstGeom prst="line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 dirty="0">
                <a:latin typeface="+mn-lt"/>
                <a:cs typeface="+mn-cs"/>
              </a:endParaRPr>
            </a:p>
          </p:txBody>
        </p:sp>
        <p:sp>
          <p:nvSpPr>
            <p:cNvPr id="107" name="Line 48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4160155" y="4907543"/>
              <a:ext cx="625271" cy="0"/>
            </a:xfrm>
            <a:prstGeom prst="line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cs typeface="+mn-cs"/>
              </a:endParaRPr>
            </a:p>
          </p:txBody>
        </p:sp>
      </p:grpSp>
      <p:sp>
        <p:nvSpPr>
          <p:cNvPr id="108" name="TextBox 107">
            <a:extLst>
              <a:ext uri="{FF2B5EF4-FFF2-40B4-BE49-F238E27FC236}"/>
            </a:extLst>
          </p:cNvPr>
          <p:cNvSpPr txBox="1"/>
          <p:nvPr/>
        </p:nvSpPr>
        <p:spPr>
          <a:xfrm>
            <a:off x="6197600" y="4595813"/>
            <a:ext cx="1622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latin typeface="Raleway" pitchFamily="2" charset="0"/>
                <a:cs typeface="+mn-cs"/>
              </a:rPr>
              <a:t>30/6/22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  <a:cs typeface="Arial" pitchFamily="34" charset="0"/>
              </a:rPr>
              <a:t>Επιτυχόντες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latin typeface="Raleway" pitchFamily="2" charset="0"/>
                <a:cs typeface="+mn-cs"/>
              </a:rPr>
              <a:t>64  Στελέχη</a:t>
            </a:r>
            <a:endParaRPr lang="en-US" sz="1067" b="1" dirty="0">
              <a:solidFill>
                <a:schemeClr val="bg1">
                  <a:lumMod val="65000"/>
                </a:schemeClr>
              </a:solidFill>
              <a:latin typeface="Raleway" pitchFamily="2" charset="0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/>
            </a:extLst>
          </p:cNvPr>
          <p:cNvSpPr txBox="1"/>
          <p:nvPr/>
        </p:nvSpPr>
        <p:spPr>
          <a:xfrm>
            <a:off x="6197600" y="4183063"/>
            <a:ext cx="12287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600" b="1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  <a:cs typeface="Arial" pitchFamily="34" charset="0"/>
              </a:rPr>
              <a:t>Παράταση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/>
            </a:extLst>
          </p:cNvPr>
          <p:cNvSpPr txBox="1"/>
          <p:nvPr/>
        </p:nvSpPr>
        <p:spPr>
          <a:xfrm>
            <a:off x="654050" y="1258888"/>
            <a:ext cx="77993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+mn-cs"/>
              </a:rPr>
              <a:t>Σε συνεργασία με το </a:t>
            </a:r>
            <a:r>
              <a:rPr lang="el-GR" altLang="ko-KR" b="1" dirty="0">
                <a:solidFill>
                  <a:srgbClr val="FF0000"/>
                </a:solidFill>
                <a:latin typeface="Raleway" pitchFamily="2" charset="0"/>
                <a:cs typeface="+mn-cs"/>
              </a:rPr>
              <a:t>Ινστιτούτο Κοινωνικής και Προληπτικής Ιατρικής </a:t>
            </a:r>
            <a:endParaRPr lang="el-GR" sz="1600" dirty="0">
              <a:solidFill>
                <a:srgbClr val="FF0000"/>
              </a:solidFill>
              <a:latin typeface="Raleway" pitchFamily="2" charset="0"/>
              <a:cs typeface="+mn-cs"/>
            </a:endParaRPr>
          </a:p>
        </p:txBody>
      </p:sp>
      <p:grpSp>
        <p:nvGrpSpPr>
          <p:cNvPr id="58393" name="Ομάδα 3"/>
          <p:cNvGrpSpPr>
            <a:grpSpLocks/>
          </p:cNvGrpSpPr>
          <p:nvPr/>
        </p:nvGrpSpPr>
        <p:grpSpPr bwMode="auto">
          <a:xfrm>
            <a:off x="-742950" y="5957888"/>
            <a:ext cx="5821363" cy="877887"/>
            <a:chOff x="-1027078" y="6024401"/>
            <a:chExt cx="6094378" cy="757615"/>
          </a:xfrm>
        </p:grpSpPr>
        <p:pic>
          <p:nvPicPr>
            <p:cNvPr id="58397" name="Εικόνα 4"/>
            <p:cNvPicPr>
              <a:picLocks noChangeAspect="1"/>
            </p:cNvPicPr>
            <p:nvPr/>
          </p:nvPicPr>
          <p:blipFill>
            <a:blip r:embed="rId2"/>
            <a:srcRect r="39214"/>
            <a:stretch>
              <a:fillRect/>
            </a:stretch>
          </p:blipFill>
          <p:spPr bwMode="auto">
            <a:xfrm>
              <a:off x="169525" y="6026473"/>
              <a:ext cx="1312055" cy="427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8" name="Εικόνα 8"/>
            <p:cNvPicPr>
              <a:picLocks noChangeAspect="1"/>
            </p:cNvPicPr>
            <p:nvPr/>
          </p:nvPicPr>
          <p:blipFill>
            <a:blip r:embed="rId2"/>
            <a:srcRect l="66602"/>
            <a:stretch>
              <a:fillRect/>
            </a:stretch>
          </p:blipFill>
          <p:spPr bwMode="auto">
            <a:xfrm>
              <a:off x="2995363" y="6031488"/>
              <a:ext cx="711295" cy="42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9" name="Εικόνα 9"/>
            <p:cNvPicPr>
              <a:picLocks noChangeAspect="1"/>
            </p:cNvPicPr>
            <p:nvPr/>
          </p:nvPicPr>
          <p:blipFill>
            <a:blip r:embed="rId3"/>
            <a:srcRect l="13724" t="20903" r="36871" b="39870"/>
            <a:stretch>
              <a:fillRect/>
            </a:stretch>
          </p:blipFill>
          <p:spPr bwMode="auto">
            <a:xfrm>
              <a:off x="1481580" y="6024401"/>
              <a:ext cx="1450209" cy="483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00" name="TextBox 11"/>
            <p:cNvSpPr txBox="1">
              <a:spLocks noChangeArrowheads="1"/>
            </p:cNvSpPr>
            <p:nvPr/>
          </p:nvSpPr>
          <p:spPr bwMode="auto">
            <a:xfrm>
              <a:off x="-1027078" y="6566572"/>
              <a:ext cx="60943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tabLst>
                  <a:tab pos="2636838" algn="ctr"/>
                  <a:tab pos="5273675" algn="r"/>
                </a:tabLst>
              </a:pPr>
              <a:r>
                <a:rPr lang="el-GR" sz="800" b="1">
                  <a:latin typeface="Tahoma" pitchFamily="34" charset="0"/>
                  <a:ea typeface="Calibri" pitchFamily="34" charset="0"/>
                  <a:cs typeface="Times New Roman" pitchFamily="18" charset="0"/>
                </a:rPr>
                <a:t>Με τη συγχρηματοδότηση της Ελλάδας και της Ευρωπαϊκής Ένωσης</a:t>
              </a:r>
              <a:endParaRPr lang="el-GR" sz="8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58394" name="Εικόνα 12"/>
          <p:cNvPicPr>
            <a:picLocks noChangeAspect="1"/>
          </p:cNvPicPr>
          <p:nvPr/>
        </p:nvPicPr>
        <p:blipFill>
          <a:blip r:embed="rId4"/>
          <a:srcRect l="28172"/>
          <a:stretch>
            <a:fillRect/>
          </a:stretch>
        </p:blipFill>
        <p:spPr bwMode="auto">
          <a:xfrm>
            <a:off x="5033963" y="6016625"/>
            <a:ext cx="1778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5" name="Εικόνα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63175" y="206375"/>
            <a:ext cx="18129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6" name="Εικόνα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425" y="182563"/>
            <a:ext cx="109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11" grpId="0"/>
      <p:bldP spid="18" grpId="0" animBg="1"/>
      <p:bldP spid="30" grpId="0" animBg="1"/>
      <p:bldP spid="44" grpId="0"/>
      <p:bldP spid="45" grpId="0"/>
      <p:bldP spid="46" grpId="0"/>
      <p:bldP spid="82" grpId="0"/>
      <p:bldP spid="83" grpId="0"/>
      <p:bldP spid="92" grpId="0"/>
      <p:bldP spid="93" grpId="0"/>
      <p:bldP spid="108" grpId="0"/>
      <p:bldP spid="109" grpId="0"/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4930775" y="2205038"/>
            <a:ext cx="2424113" cy="692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iii.</a:t>
            </a:r>
            <a:r>
              <a:rPr lang="el-GR" altLang="ko-K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Υλοποίηση προγραμμάτων Προαγωγής και Αγωγής Υγείας  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8416925" y="3678238"/>
            <a:ext cx="2705100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iv.</a:t>
            </a:r>
            <a:r>
              <a:rPr lang="el-GR" altLang="ko-K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 </a:t>
            </a:r>
            <a:r>
              <a:rPr lang="el-GR" altLang="ko-K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Αξιολόγηση Προγραμμάτων Προαγωγής και Αγωγής Υγείας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/>
            </a:extLst>
          </p:cNvPr>
          <p:cNvSpPr txBox="1"/>
          <p:nvPr/>
        </p:nvSpPr>
        <p:spPr>
          <a:xfrm>
            <a:off x="9085263" y="5237163"/>
            <a:ext cx="2697162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v.</a:t>
            </a:r>
            <a:r>
              <a:rPr lang="el-GR" altLang="ko-K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 </a:t>
            </a:r>
            <a:r>
              <a:rPr lang="el-GR" altLang="ko-K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Το Δίκτυο «</a:t>
            </a:r>
            <a:r>
              <a:rPr lang="el-GR" altLang="ko-KR" sz="1400" b="1" dirty="0">
                <a:solidFill>
                  <a:srgbClr val="FF0000"/>
                </a:solidFill>
                <a:latin typeface="Raleway" pitchFamily="2" charset="0"/>
                <a:cs typeface="Arial" pitchFamily="34" charset="0"/>
              </a:rPr>
              <a:t>Υγιών Πόλεων</a:t>
            </a:r>
            <a:r>
              <a:rPr lang="el-GR" altLang="ko-K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» του Παγκόσμιου Οργανισμού Υγείας</a:t>
            </a:r>
            <a:r>
              <a:rPr lang="el-GR" altLang="ko-K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.</a:t>
            </a:r>
            <a:endParaRPr lang="ko-KR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942975" y="3544888"/>
            <a:ext cx="2722563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ii.</a:t>
            </a:r>
            <a:r>
              <a:rPr lang="el-GR" altLang="ko-K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 </a:t>
            </a:r>
            <a:r>
              <a:rPr lang="el-GR" altLang="ko-K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Σχεδιασμός προγραμμάτων Προαγωγής Υγείας</a:t>
            </a:r>
            <a:endParaRPr lang="ko-KR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/>
            </a:extLst>
          </p:cNvPr>
          <p:cNvSpPr txBox="1"/>
          <p:nvPr/>
        </p:nvSpPr>
        <p:spPr>
          <a:xfrm>
            <a:off x="512763" y="5237163"/>
            <a:ext cx="2509837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i</a:t>
            </a:r>
            <a:r>
              <a:rPr lang="en-US" altLang="ko-K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.</a:t>
            </a:r>
            <a:r>
              <a:rPr lang="el-GR" altLang="ko-K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 </a:t>
            </a:r>
            <a:r>
              <a:rPr lang="el-GR" altLang="ko-K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Εισαγωγή στην Προαγωγή και Αγωγή Υγείας</a:t>
            </a:r>
            <a:r>
              <a:rPr lang="en-US" altLang="ko-K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 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grpSp>
        <p:nvGrpSpPr>
          <p:cNvPr id="10" name="Ομάδα 9"/>
          <p:cNvGrpSpPr>
            <a:grpSpLocks/>
          </p:cNvGrpSpPr>
          <p:nvPr/>
        </p:nvGrpSpPr>
        <p:grpSpPr bwMode="auto">
          <a:xfrm>
            <a:off x="3178175" y="2854325"/>
            <a:ext cx="5746750" cy="3167063"/>
            <a:chOff x="3177430" y="2854919"/>
            <a:chExt cx="5747476" cy="3165991"/>
          </a:xfrm>
        </p:grpSpPr>
        <p:grpSp>
          <p:nvGrpSpPr>
            <p:cNvPr id="59437" name="Ομάδα 100"/>
            <p:cNvGrpSpPr>
              <a:grpSpLocks/>
            </p:cNvGrpSpPr>
            <p:nvPr/>
          </p:nvGrpSpPr>
          <p:grpSpPr bwMode="auto">
            <a:xfrm>
              <a:off x="3177430" y="5035715"/>
              <a:ext cx="1949409" cy="985195"/>
              <a:chOff x="3017631" y="5035715"/>
              <a:chExt cx="1983937" cy="985195"/>
            </a:xfrm>
          </p:grpSpPr>
          <p:sp>
            <p:nvSpPr>
              <p:cNvPr id="4" name="Oval 3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017631" y="5035406"/>
                <a:ext cx="985651" cy="9855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26" name="Straight Connector 55">
                <a:extLst>
                  <a:ext uri="{FF2B5EF4-FFF2-40B4-BE49-F238E27FC236}"/>
                </a:extLst>
              </p:cNvPr>
              <p:cNvCxnSpPr>
                <a:cxnSpLocks/>
                <a:stCxn id="4" idx="6"/>
              </p:cNvCxnSpPr>
              <p:nvPr/>
            </p:nvCxnSpPr>
            <p:spPr>
              <a:xfrm flipV="1">
                <a:off x="4003282" y="5516256"/>
                <a:ext cx="998578" cy="12696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47">
                <a:extLst>
                  <a:ext uri="{FF2B5EF4-FFF2-40B4-BE49-F238E27FC236}"/>
                </a:extLst>
              </p:cNvPr>
              <p:cNvSpPr>
                <a:spLocks noChangeAspect="1"/>
              </p:cNvSpPr>
              <p:nvPr/>
            </p:nvSpPr>
            <p:spPr>
              <a:xfrm>
                <a:off x="3235767" y="5252820"/>
                <a:ext cx="529990" cy="530045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1303187" y="480874"/>
                    </a:moveTo>
                    <a:lnTo>
                      <a:pt x="1303187" y="1303187"/>
                    </a:lnTo>
                    <a:lnTo>
                      <a:pt x="480874" y="1303187"/>
                    </a:lnTo>
                    <a:lnTo>
                      <a:pt x="480874" y="1936813"/>
                    </a:lnTo>
                    <a:lnTo>
                      <a:pt x="1303187" y="1936813"/>
                    </a:lnTo>
                    <a:lnTo>
                      <a:pt x="1303187" y="2759126"/>
                    </a:lnTo>
                    <a:lnTo>
                      <a:pt x="1936813" y="2759126"/>
                    </a:lnTo>
                    <a:lnTo>
                      <a:pt x="1936813" y="1936813"/>
                    </a:lnTo>
                    <a:lnTo>
                      <a:pt x="2759126" y="1936813"/>
                    </a:lnTo>
                    <a:lnTo>
                      <a:pt x="2759126" y="1303187"/>
                    </a:lnTo>
                    <a:lnTo>
                      <a:pt x="1936813" y="1303187"/>
                    </a:lnTo>
                    <a:lnTo>
                      <a:pt x="1936813" y="480874"/>
                    </a:ln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/>
              </a:p>
            </p:txBody>
          </p:sp>
        </p:grpSp>
        <p:grpSp>
          <p:nvGrpSpPr>
            <p:cNvPr id="59438" name="Ομάδα 98"/>
            <p:cNvGrpSpPr>
              <a:grpSpLocks/>
            </p:cNvGrpSpPr>
            <p:nvPr/>
          </p:nvGrpSpPr>
          <p:grpSpPr bwMode="auto">
            <a:xfrm>
              <a:off x="3834555" y="3340112"/>
              <a:ext cx="1586092" cy="1367820"/>
              <a:chOff x="3896699" y="3473277"/>
              <a:chExt cx="1586092" cy="1367820"/>
            </a:xfrm>
          </p:grpSpPr>
          <p:sp>
            <p:nvSpPr>
              <p:cNvPr id="3" name="Oval 3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896882" y="3473695"/>
                <a:ext cx="985962" cy="9855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29" name="Straight Connector 2">
                <a:extLst>
                  <a:ext uri="{FF2B5EF4-FFF2-40B4-BE49-F238E27FC236}"/>
                </a:extLst>
              </p:cNvPr>
              <p:cNvCxnSpPr>
                <a:cxnSpLocks/>
                <a:stCxn id="3" idx="5"/>
              </p:cNvCxnSpPr>
              <p:nvPr/>
            </p:nvCxnSpPr>
            <p:spPr>
              <a:xfrm>
                <a:off x="4738363" y="4314785"/>
                <a:ext cx="744632" cy="52687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50">
                <a:extLst>
                  <a:ext uri="{FF2B5EF4-FFF2-40B4-BE49-F238E27FC236}"/>
                </a:extLst>
              </p:cNvPr>
              <p:cNvSpPr>
                <a:spLocks noChangeAspect="1"/>
              </p:cNvSpPr>
              <p:nvPr/>
            </p:nvSpPr>
            <p:spPr>
              <a:xfrm>
                <a:off x="4138212" y="3714913"/>
                <a:ext cx="469959" cy="530046"/>
              </a:xfrm>
              <a:custGeom>
                <a:avLst/>
                <a:gdLst/>
                <a:ahLst/>
                <a:cxnLst/>
                <a:rect l="l" t="t" r="r" b="b"/>
                <a:pathLst>
                  <a:path w="2868687" h="3240000">
                    <a:moveTo>
                      <a:pt x="1433799" y="2290728"/>
                    </a:moveTo>
                    <a:cubicBezTo>
                      <a:pt x="1317650" y="2346839"/>
                      <a:pt x="1203301" y="2394700"/>
                      <a:pt x="1093028" y="2434329"/>
                    </a:cubicBezTo>
                    <a:cubicBezTo>
                      <a:pt x="1167481" y="2812207"/>
                      <a:pt x="1292592" y="3060000"/>
                      <a:pt x="1434343" y="3060000"/>
                    </a:cubicBezTo>
                    <a:cubicBezTo>
                      <a:pt x="1576138" y="3060000"/>
                      <a:pt x="1701284" y="2812053"/>
                      <a:pt x="1774025" y="2433735"/>
                    </a:cubicBezTo>
                    <a:cubicBezTo>
                      <a:pt x="1663854" y="2394452"/>
                      <a:pt x="1549823" y="2346469"/>
                      <a:pt x="1433799" y="2290728"/>
                    </a:cubicBezTo>
                    <a:close/>
                    <a:moveTo>
                      <a:pt x="1824954" y="2078037"/>
                    </a:moveTo>
                    <a:cubicBezTo>
                      <a:pt x="1794480" y="2097450"/>
                      <a:pt x="1763147" y="2116057"/>
                      <a:pt x="1731343" y="2134419"/>
                    </a:cubicBezTo>
                    <a:lnTo>
                      <a:pt x="1635415" y="2187161"/>
                    </a:lnTo>
                    <a:cubicBezTo>
                      <a:pt x="1691788" y="2215044"/>
                      <a:pt x="1747931" y="2239109"/>
                      <a:pt x="1803378" y="2259350"/>
                    </a:cubicBezTo>
                    <a:cubicBezTo>
                      <a:pt x="1812120" y="2201101"/>
                      <a:pt x="1819148" y="2140526"/>
                      <a:pt x="1824954" y="2078037"/>
                    </a:cubicBezTo>
                    <a:close/>
                    <a:moveTo>
                      <a:pt x="1042306" y="2077178"/>
                    </a:moveTo>
                    <a:cubicBezTo>
                      <a:pt x="1047949" y="2140175"/>
                      <a:pt x="1055328" y="2201182"/>
                      <a:pt x="1063873" y="2259905"/>
                    </a:cubicBezTo>
                    <a:cubicBezTo>
                      <a:pt x="1119365" y="2238275"/>
                      <a:pt x="1176217" y="2214355"/>
                      <a:pt x="1233887" y="2187801"/>
                    </a:cubicBezTo>
                    <a:cubicBezTo>
                      <a:pt x="1201538" y="2170955"/>
                      <a:pt x="1169452" y="2152957"/>
                      <a:pt x="1137343" y="2134419"/>
                    </a:cubicBezTo>
                    <a:close/>
                    <a:moveTo>
                      <a:pt x="559768" y="1732679"/>
                    </a:moveTo>
                    <a:cubicBezTo>
                      <a:pt x="268524" y="1984850"/>
                      <a:pt x="116369" y="2217202"/>
                      <a:pt x="187266" y="2340000"/>
                    </a:cubicBezTo>
                    <a:cubicBezTo>
                      <a:pt x="258144" y="2462764"/>
                      <a:pt x="535307" y="2447213"/>
                      <a:pt x="899736" y="2322555"/>
                    </a:cubicBezTo>
                    <a:cubicBezTo>
                      <a:pt x="878937" y="2207297"/>
                      <a:pt x="863223" y="2084405"/>
                      <a:pt x="853746" y="1955834"/>
                    </a:cubicBezTo>
                    <a:cubicBezTo>
                      <a:pt x="747454" y="1883220"/>
                      <a:pt x="648878" y="1808453"/>
                      <a:pt x="559768" y="1732679"/>
                    </a:cubicBezTo>
                    <a:close/>
                    <a:moveTo>
                      <a:pt x="2309048" y="1730507"/>
                    </a:moveTo>
                    <a:cubicBezTo>
                      <a:pt x="2220666" y="1807660"/>
                      <a:pt x="2121792" y="1882664"/>
                      <a:pt x="2015235" y="1955625"/>
                    </a:cubicBezTo>
                    <a:cubicBezTo>
                      <a:pt x="2005364" y="2084180"/>
                      <a:pt x="1989894" y="2207119"/>
                      <a:pt x="1967330" y="2322070"/>
                    </a:cubicBezTo>
                    <a:lnTo>
                      <a:pt x="2081685" y="2358048"/>
                    </a:lnTo>
                    <a:cubicBezTo>
                      <a:pt x="2116015" y="2320492"/>
                      <a:pt x="2165526" y="2297468"/>
                      <a:pt x="2220415" y="2297468"/>
                    </a:cubicBezTo>
                    <a:cubicBezTo>
                      <a:pt x="2302230" y="2297468"/>
                      <a:pt x="2372097" y="2348622"/>
                      <a:pt x="2399287" y="2420880"/>
                    </a:cubicBezTo>
                    <a:cubicBezTo>
                      <a:pt x="2542053" y="2432945"/>
                      <a:pt x="2642630" y="2407186"/>
                      <a:pt x="2681420" y="2340000"/>
                    </a:cubicBezTo>
                    <a:cubicBezTo>
                      <a:pt x="2752393" y="2217071"/>
                      <a:pt x="2599836" y="1984353"/>
                      <a:pt x="2309048" y="1730507"/>
                    </a:cubicBezTo>
                    <a:close/>
                    <a:moveTo>
                      <a:pt x="2026056" y="1510554"/>
                    </a:moveTo>
                    <a:cubicBezTo>
                      <a:pt x="2027893" y="1546708"/>
                      <a:pt x="2028343" y="1583211"/>
                      <a:pt x="2028343" y="1620000"/>
                    </a:cubicBezTo>
                    <a:lnTo>
                      <a:pt x="2024251" y="1730716"/>
                    </a:lnTo>
                    <a:lnTo>
                      <a:pt x="2173722" y="1619092"/>
                    </a:lnTo>
                    <a:cubicBezTo>
                      <a:pt x="2127526" y="1582190"/>
                      <a:pt x="2078507" y="1545517"/>
                      <a:pt x="2026056" y="1510554"/>
                    </a:cubicBezTo>
                    <a:close/>
                    <a:moveTo>
                      <a:pt x="844436" y="1509285"/>
                    </a:moveTo>
                    <a:lnTo>
                      <a:pt x="694964" y="1620908"/>
                    </a:lnTo>
                    <a:cubicBezTo>
                      <a:pt x="741160" y="1657811"/>
                      <a:pt x="790179" y="1694484"/>
                      <a:pt x="842630" y="1729447"/>
                    </a:cubicBezTo>
                    <a:cubicBezTo>
                      <a:pt x="840793" y="1693293"/>
                      <a:pt x="840343" y="1656790"/>
                      <a:pt x="840343" y="1620000"/>
                    </a:cubicBezTo>
                    <a:close/>
                    <a:moveTo>
                      <a:pt x="1434343" y="1361184"/>
                    </a:moveTo>
                    <a:cubicBezTo>
                      <a:pt x="1573534" y="1361184"/>
                      <a:pt x="1686371" y="1474021"/>
                      <a:pt x="1686371" y="1613212"/>
                    </a:cubicBezTo>
                    <a:cubicBezTo>
                      <a:pt x="1686371" y="1752403"/>
                      <a:pt x="1573534" y="1865240"/>
                      <a:pt x="1434343" y="1865240"/>
                    </a:cubicBezTo>
                    <a:cubicBezTo>
                      <a:pt x="1295152" y="1865240"/>
                      <a:pt x="1182315" y="1752403"/>
                      <a:pt x="1182315" y="1613212"/>
                    </a:cubicBezTo>
                    <a:cubicBezTo>
                      <a:pt x="1182315" y="1474021"/>
                      <a:pt x="1295152" y="1361184"/>
                      <a:pt x="1434343" y="1361184"/>
                    </a:cubicBezTo>
                    <a:close/>
                    <a:moveTo>
                      <a:pt x="1433770" y="1149513"/>
                    </a:moveTo>
                    <a:cubicBezTo>
                      <a:pt x="1365445" y="1183896"/>
                      <a:pt x="1296585" y="1221489"/>
                      <a:pt x="1227343" y="1261466"/>
                    </a:cubicBezTo>
                    <a:lnTo>
                      <a:pt x="1027157" y="1384911"/>
                    </a:lnTo>
                    <a:cubicBezTo>
                      <a:pt x="1022222" y="1461370"/>
                      <a:pt x="1020343" y="1539922"/>
                      <a:pt x="1020343" y="1620000"/>
                    </a:cubicBezTo>
                    <a:lnTo>
                      <a:pt x="1028287" y="1855786"/>
                    </a:lnTo>
                    <a:cubicBezTo>
                      <a:pt x="1091680" y="1898065"/>
                      <a:pt x="1158394" y="1938727"/>
                      <a:pt x="1227343" y="1978535"/>
                    </a:cubicBezTo>
                    <a:lnTo>
                      <a:pt x="1434916" y="2090488"/>
                    </a:lnTo>
                    <a:cubicBezTo>
                      <a:pt x="1503241" y="2056105"/>
                      <a:pt x="1572101" y="2018511"/>
                      <a:pt x="1641343" y="1978535"/>
                    </a:cubicBezTo>
                    <a:lnTo>
                      <a:pt x="1841530" y="1855090"/>
                    </a:lnTo>
                    <a:cubicBezTo>
                      <a:pt x="1846464" y="1778631"/>
                      <a:pt x="1848343" y="1700079"/>
                      <a:pt x="1848343" y="1620000"/>
                    </a:cubicBezTo>
                    <a:lnTo>
                      <a:pt x="1840399" y="1384214"/>
                    </a:lnTo>
                    <a:cubicBezTo>
                      <a:pt x="1777006" y="1341936"/>
                      <a:pt x="1710293" y="1301274"/>
                      <a:pt x="1641343" y="1261466"/>
                    </a:cubicBezTo>
                    <a:close/>
                    <a:moveTo>
                      <a:pt x="1065308" y="980650"/>
                    </a:moveTo>
                    <a:cubicBezTo>
                      <a:pt x="1056566" y="1038899"/>
                      <a:pt x="1049538" y="1099475"/>
                      <a:pt x="1043732" y="1161964"/>
                    </a:cubicBezTo>
                    <a:cubicBezTo>
                      <a:pt x="1074206" y="1142551"/>
                      <a:pt x="1105539" y="1123943"/>
                      <a:pt x="1137343" y="1105581"/>
                    </a:cubicBezTo>
                    <a:lnTo>
                      <a:pt x="1233271" y="1052839"/>
                    </a:lnTo>
                    <a:cubicBezTo>
                      <a:pt x="1176898" y="1024957"/>
                      <a:pt x="1120756" y="1000892"/>
                      <a:pt x="1065308" y="980650"/>
                    </a:cubicBezTo>
                    <a:close/>
                    <a:moveTo>
                      <a:pt x="1804814" y="980095"/>
                    </a:moveTo>
                    <a:cubicBezTo>
                      <a:pt x="1749321" y="1001726"/>
                      <a:pt x="1692469" y="1025646"/>
                      <a:pt x="1634800" y="1052200"/>
                    </a:cubicBezTo>
                    <a:cubicBezTo>
                      <a:pt x="1667149" y="1069046"/>
                      <a:pt x="1699234" y="1087043"/>
                      <a:pt x="1731343" y="1105581"/>
                    </a:cubicBezTo>
                    <a:lnTo>
                      <a:pt x="1826380" y="1162822"/>
                    </a:lnTo>
                    <a:cubicBezTo>
                      <a:pt x="1820738" y="1099825"/>
                      <a:pt x="1813359" y="1038819"/>
                      <a:pt x="1804814" y="980095"/>
                    </a:cubicBezTo>
                    <a:close/>
                    <a:moveTo>
                      <a:pt x="2432236" y="816002"/>
                    </a:moveTo>
                    <a:cubicBezTo>
                      <a:pt x="2308930" y="820546"/>
                      <a:pt x="2149627" y="855445"/>
                      <a:pt x="1968950" y="917446"/>
                    </a:cubicBezTo>
                    <a:cubicBezTo>
                      <a:pt x="1989749" y="1032703"/>
                      <a:pt x="2005463" y="1155596"/>
                      <a:pt x="2014941" y="1284167"/>
                    </a:cubicBezTo>
                    <a:cubicBezTo>
                      <a:pt x="2121232" y="1356780"/>
                      <a:pt x="2219808" y="1431548"/>
                      <a:pt x="2308918" y="1507322"/>
                    </a:cubicBezTo>
                    <a:cubicBezTo>
                      <a:pt x="2600162" y="1255150"/>
                      <a:pt x="2752317" y="1022798"/>
                      <a:pt x="2681420" y="900000"/>
                    </a:cubicBezTo>
                    <a:cubicBezTo>
                      <a:pt x="2645694" y="838121"/>
                      <a:pt x="2557557" y="811383"/>
                      <a:pt x="2432236" y="816002"/>
                    </a:cubicBezTo>
                    <a:close/>
                    <a:moveTo>
                      <a:pt x="436450" y="816001"/>
                    </a:moveTo>
                    <a:cubicBezTo>
                      <a:pt x="311129" y="811383"/>
                      <a:pt x="222992" y="838121"/>
                      <a:pt x="187266" y="900000"/>
                    </a:cubicBezTo>
                    <a:cubicBezTo>
                      <a:pt x="158404" y="949991"/>
                      <a:pt x="166508" y="1018139"/>
                      <a:pt x="206887" y="1097970"/>
                    </a:cubicBezTo>
                    <a:cubicBezTo>
                      <a:pt x="213842" y="1096217"/>
                      <a:pt x="221021" y="1095812"/>
                      <a:pt x="228294" y="1095812"/>
                    </a:cubicBezTo>
                    <a:cubicBezTo>
                      <a:pt x="334372" y="1095812"/>
                      <a:pt x="420366" y="1181806"/>
                      <a:pt x="420366" y="1287884"/>
                    </a:cubicBezTo>
                    <a:cubicBezTo>
                      <a:pt x="420366" y="1314219"/>
                      <a:pt x="415066" y="1339317"/>
                      <a:pt x="405427" y="1362148"/>
                    </a:cubicBezTo>
                    <a:cubicBezTo>
                      <a:pt x="450585" y="1410442"/>
                      <a:pt x="502437" y="1459559"/>
                      <a:pt x="559639" y="1509493"/>
                    </a:cubicBezTo>
                    <a:cubicBezTo>
                      <a:pt x="648020" y="1432341"/>
                      <a:pt x="746894" y="1357336"/>
                      <a:pt x="853451" y="1284376"/>
                    </a:cubicBezTo>
                    <a:cubicBezTo>
                      <a:pt x="863322" y="1155820"/>
                      <a:pt x="878792" y="1032881"/>
                      <a:pt x="901357" y="917930"/>
                    </a:cubicBezTo>
                    <a:cubicBezTo>
                      <a:pt x="719999" y="855651"/>
                      <a:pt x="560119" y="820559"/>
                      <a:pt x="436450" y="816001"/>
                    </a:cubicBezTo>
                    <a:close/>
                    <a:moveTo>
                      <a:pt x="1434343" y="180000"/>
                    </a:moveTo>
                    <a:cubicBezTo>
                      <a:pt x="1292548" y="180000"/>
                      <a:pt x="1167402" y="427948"/>
                      <a:pt x="1094661" y="806265"/>
                    </a:cubicBezTo>
                    <a:cubicBezTo>
                      <a:pt x="1204832" y="845548"/>
                      <a:pt x="1318864" y="893532"/>
                      <a:pt x="1434887" y="949272"/>
                    </a:cubicBezTo>
                    <a:cubicBezTo>
                      <a:pt x="1551037" y="893162"/>
                      <a:pt x="1665385" y="845301"/>
                      <a:pt x="1775658" y="805671"/>
                    </a:cubicBezTo>
                    <a:cubicBezTo>
                      <a:pt x="1751860" y="684885"/>
                      <a:pt x="1722886" y="577390"/>
                      <a:pt x="1688823" y="487405"/>
                    </a:cubicBezTo>
                    <a:cubicBezTo>
                      <a:pt x="1688009" y="487647"/>
                      <a:pt x="1687191" y="487652"/>
                      <a:pt x="1686371" y="487652"/>
                    </a:cubicBezTo>
                    <a:cubicBezTo>
                      <a:pt x="1580293" y="487652"/>
                      <a:pt x="1494299" y="401658"/>
                      <a:pt x="1494299" y="295580"/>
                    </a:cubicBezTo>
                    <a:cubicBezTo>
                      <a:pt x="1494299" y="264819"/>
                      <a:pt x="1501530" y="235747"/>
                      <a:pt x="1516122" y="210837"/>
                    </a:cubicBezTo>
                    <a:cubicBezTo>
                      <a:pt x="1490583" y="189985"/>
                      <a:pt x="1462798" y="180000"/>
                      <a:pt x="1434343" y="180000"/>
                    </a:cubicBezTo>
                    <a:close/>
                    <a:moveTo>
                      <a:pt x="1434343" y="0"/>
                    </a:moveTo>
                    <a:cubicBezTo>
                      <a:pt x="1509303" y="0"/>
                      <a:pt x="1581019" y="37868"/>
                      <a:pt x="1646062" y="107907"/>
                    </a:cubicBezTo>
                    <a:cubicBezTo>
                      <a:pt x="1659037" y="104972"/>
                      <a:pt x="1672533" y="103508"/>
                      <a:pt x="1686371" y="103508"/>
                    </a:cubicBezTo>
                    <a:cubicBezTo>
                      <a:pt x="1792449" y="103508"/>
                      <a:pt x="1878443" y="189502"/>
                      <a:pt x="1878443" y="295580"/>
                    </a:cubicBezTo>
                    <a:cubicBezTo>
                      <a:pt x="1878443" y="342831"/>
                      <a:pt x="1861381" y="386097"/>
                      <a:pt x="1831228" y="417985"/>
                    </a:cubicBezTo>
                    <a:cubicBezTo>
                      <a:pt x="1871860" y="515668"/>
                      <a:pt x="1906636" y="628220"/>
                      <a:pt x="1935357" y="752219"/>
                    </a:cubicBezTo>
                    <a:cubicBezTo>
                      <a:pt x="2379384" y="616814"/>
                      <a:pt x="2731816" y="627289"/>
                      <a:pt x="2837304" y="810000"/>
                    </a:cubicBezTo>
                    <a:cubicBezTo>
                      <a:pt x="2942793" y="992711"/>
                      <a:pt x="2775650" y="1303161"/>
                      <a:pt x="2436521" y="1620139"/>
                    </a:cubicBezTo>
                    <a:cubicBezTo>
                      <a:pt x="2775698" y="1936928"/>
                      <a:pt x="2942777" y="2247316"/>
                      <a:pt x="2837304" y="2430000"/>
                    </a:cubicBezTo>
                    <a:cubicBezTo>
                      <a:pt x="2771439" y="2544083"/>
                      <a:pt x="2609300" y="2591017"/>
                      <a:pt x="2388706" y="2577188"/>
                    </a:cubicBezTo>
                    <a:cubicBezTo>
                      <a:pt x="2358753" y="2639691"/>
                      <a:pt x="2294480" y="2681612"/>
                      <a:pt x="2220415" y="2681612"/>
                    </a:cubicBezTo>
                    <a:cubicBezTo>
                      <a:pt x="2122541" y="2681612"/>
                      <a:pt x="2041764" y="2608405"/>
                      <a:pt x="2030773" y="2513644"/>
                    </a:cubicBezTo>
                    <a:cubicBezTo>
                      <a:pt x="1999304" y="2506661"/>
                      <a:pt x="1967635" y="2497623"/>
                      <a:pt x="1935485" y="2487821"/>
                    </a:cubicBezTo>
                    <a:cubicBezTo>
                      <a:pt x="1830610" y="2940018"/>
                      <a:pt x="1645322" y="3240000"/>
                      <a:pt x="1434343" y="3240000"/>
                    </a:cubicBezTo>
                    <a:cubicBezTo>
                      <a:pt x="1223366" y="3240000"/>
                      <a:pt x="1038079" y="2940023"/>
                      <a:pt x="933330" y="2487781"/>
                    </a:cubicBezTo>
                    <a:cubicBezTo>
                      <a:pt x="489302" y="2623186"/>
                      <a:pt x="136870" y="2612712"/>
                      <a:pt x="31382" y="2430000"/>
                    </a:cubicBezTo>
                    <a:cubicBezTo>
                      <a:pt x="-74106" y="2247290"/>
                      <a:pt x="93037" y="1936840"/>
                      <a:pt x="432165" y="1619862"/>
                    </a:cubicBezTo>
                    <a:cubicBezTo>
                      <a:pt x="378689" y="1569916"/>
                      <a:pt x="329491" y="1520128"/>
                      <a:pt x="285801" y="1470219"/>
                    </a:cubicBezTo>
                    <a:cubicBezTo>
                      <a:pt x="267844" y="1476857"/>
                      <a:pt x="248431" y="1479956"/>
                      <a:pt x="228294" y="1479956"/>
                    </a:cubicBezTo>
                    <a:cubicBezTo>
                      <a:pt x="122216" y="1479956"/>
                      <a:pt x="36222" y="1393962"/>
                      <a:pt x="36222" y="1287884"/>
                    </a:cubicBezTo>
                    <a:cubicBezTo>
                      <a:pt x="36222" y="1246866"/>
                      <a:pt x="49080" y="1208850"/>
                      <a:pt x="73868" y="1179672"/>
                    </a:cubicBezTo>
                    <a:cubicBezTo>
                      <a:pt x="-4733" y="1033688"/>
                      <a:pt x="-23287" y="904690"/>
                      <a:pt x="31382" y="810000"/>
                    </a:cubicBezTo>
                    <a:cubicBezTo>
                      <a:pt x="136860" y="627306"/>
                      <a:pt x="489234" y="616816"/>
                      <a:pt x="933201" y="752179"/>
                    </a:cubicBezTo>
                    <a:cubicBezTo>
                      <a:pt x="1038076" y="299982"/>
                      <a:pt x="1223365" y="0"/>
                      <a:pt x="1434343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/>
              </a:p>
            </p:txBody>
          </p:sp>
        </p:grpSp>
        <p:grpSp>
          <p:nvGrpSpPr>
            <p:cNvPr id="59439" name="Ομάδα 8"/>
            <p:cNvGrpSpPr>
              <a:grpSpLocks/>
            </p:cNvGrpSpPr>
            <p:nvPr/>
          </p:nvGrpSpPr>
          <p:grpSpPr bwMode="auto">
            <a:xfrm>
              <a:off x="5487549" y="2854919"/>
              <a:ext cx="985195" cy="1391064"/>
              <a:chOff x="5487549" y="2854919"/>
              <a:chExt cx="985195" cy="1391064"/>
            </a:xfrm>
          </p:grpSpPr>
          <p:sp>
            <p:nvSpPr>
              <p:cNvPr id="2" name="Oval 3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487535" y="2854919"/>
                <a:ext cx="985961" cy="97280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27" name="Straight Connector 56">
                <a:extLst>
                  <a:ext uri="{FF2B5EF4-FFF2-40B4-BE49-F238E27FC236}"/>
                </a:extLst>
              </p:cNvPr>
              <p:cNvCxnSpPr>
                <a:cxnSpLocks/>
                <a:stCxn id="2" idx="4"/>
              </p:cNvCxnSpPr>
              <p:nvPr/>
            </p:nvCxnSpPr>
            <p:spPr>
              <a:xfrm>
                <a:off x="5981309" y="3827728"/>
                <a:ext cx="0" cy="418958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Chord 3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732041" y="3054876"/>
                <a:ext cx="496950" cy="487198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11580">
                    <a:moveTo>
                      <a:pt x="991906" y="2959580"/>
                    </a:moveTo>
                    <a:lnTo>
                      <a:pt x="2193254" y="2959580"/>
                    </a:lnTo>
                    <a:cubicBezTo>
                      <a:pt x="2215674" y="2959580"/>
                      <a:pt x="2233849" y="2977755"/>
                      <a:pt x="2233849" y="3000175"/>
                    </a:cubicBezTo>
                    <a:lnTo>
                      <a:pt x="2233849" y="3170985"/>
                    </a:lnTo>
                    <a:cubicBezTo>
                      <a:pt x="2233849" y="3193405"/>
                      <a:pt x="2215674" y="3211580"/>
                      <a:pt x="2193254" y="3211580"/>
                    </a:cubicBezTo>
                    <a:lnTo>
                      <a:pt x="991906" y="3211580"/>
                    </a:lnTo>
                    <a:cubicBezTo>
                      <a:pt x="969486" y="3211580"/>
                      <a:pt x="951311" y="3193405"/>
                      <a:pt x="951311" y="3170985"/>
                    </a:cubicBezTo>
                    <a:lnTo>
                      <a:pt x="951311" y="3000175"/>
                    </a:lnTo>
                    <a:cubicBezTo>
                      <a:pt x="951311" y="2977755"/>
                      <a:pt x="969486" y="2959580"/>
                      <a:pt x="991906" y="2959580"/>
                    </a:cubicBezTo>
                    <a:close/>
                    <a:moveTo>
                      <a:pt x="1439043" y="1763796"/>
                    </a:moveTo>
                    <a:lnTo>
                      <a:pt x="1439043" y="2067459"/>
                    </a:lnTo>
                    <a:lnTo>
                      <a:pt x="1135380" y="2067459"/>
                    </a:lnTo>
                    <a:lnTo>
                      <a:pt x="1135380" y="2374533"/>
                    </a:lnTo>
                    <a:lnTo>
                      <a:pt x="1439043" y="2374533"/>
                    </a:lnTo>
                    <a:lnTo>
                      <a:pt x="1439043" y="2678196"/>
                    </a:lnTo>
                    <a:lnTo>
                      <a:pt x="1746117" y="2678196"/>
                    </a:lnTo>
                    <a:lnTo>
                      <a:pt x="1746117" y="2374533"/>
                    </a:lnTo>
                    <a:lnTo>
                      <a:pt x="2049780" y="2374533"/>
                    </a:lnTo>
                    <a:lnTo>
                      <a:pt x="2049780" y="2067459"/>
                    </a:lnTo>
                    <a:lnTo>
                      <a:pt x="1746117" y="2067459"/>
                    </a:lnTo>
                    <a:lnTo>
                      <a:pt x="1746117" y="1763796"/>
                    </a:lnTo>
                    <a:close/>
                    <a:moveTo>
                      <a:pt x="128358" y="1541040"/>
                    </a:moveTo>
                    <a:lnTo>
                      <a:pt x="3056915" y="1550917"/>
                    </a:lnTo>
                    <a:cubicBezTo>
                      <a:pt x="3061111" y="2078028"/>
                      <a:pt x="2781683" y="2566719"/>
                      <a:pt x="2325284" y="2830467"/>
                    </a:cubicBezTo>
                    <a:lnTo>
                      <a:pt x="2182018" y="2900953"/>
                    </a:lnTo>
                    <a:lnTo>
                      <a:pt x="1002135" y="2900953"/>
                    </a:lnTo>
                    <a:cubicBezTo>
                      <a:pt x="950374" y="2879821"/>
                      <a:pt x="900231" y="2854191"/>
                      <a:pt x="851341" y="2825496"/>
                    </a:cubicBezTo>
                    <a:cubicBezTo>
                      <a:pt x="396732" y="2558675"/>
                      <a:pt x="120607" y="2068110"/>
                      <a:pt x="128358" y="1541040"/>
                    </a:cubicBezTo>
                    <a:close/>
                    <a:moveTo>
                      <a:pt x="61067" y="1230414"/>
                    </a:moveTo>
                    <a:lnTo>
                      <a:pt x="3178933" y="1230414"/>
                    </a:lnTo>
                    <a:cubicBezTo>
                      <a:pt x="3212659" y="1230414"/>
                      <a:pt x="3240000" y="1257755"/>
                      <a:pt x="3240000" y="1291481"/>
                    </a:cubicBezTo>
                    <a:lnTo>
                      <a:pt x="3240000" y="1421347"/>
                    </a:lnTo>
                    <a:cubicBezTo>
                      <a:pt x="3240000" y="1455073"/>
                      <a:pt x="3212659" y="1482414"/>
                      <a:pt x="3178933" y="1482414"/>
                    </a:cubicBezTo>
                    <a:lnTo>
                      <a:pt x="61067" y="1482414"/>
                    </a:lnTo>
                    <a:cubicBezTo>
                      <a:pt x="27341" y="1482414"/>
                      <a:pt x="0" y="1455073"/>
                      <a:pt x="0" y="1421347"/>
                    </a:cubicBezTo>
                    <a:lnTo>
                      <a:pt x="0" y="1291481"/>
                    </a:lnTo>
                    <a:cubicBezTo>
                      <a:pt x="0" y="1257755"/>
                      <a:pt x="27341" y="1230414"/>
                      <a:pt x="61067" y="1230414"/>
                    </a:cubicBezTo>
                    <a:close/>
                    <a:moveTo>
                      <a:pt x="2481726" y="315922"/>
                    </a:moveTo>
                    <a:lnTo>
                      <a:pt x="2862412" y="696608"/>
                    </a:lnTo>
                    <a:lnTo>
                      <a:pt x="2420437" y="1138584"/>
                    </a:lnTo>
                    <a:lnTo>
                      <a:pt x="1659064" y="1138584"/>
                    </a:lnTo>
                    <a:close/>
                    <a:moveTo>
                      <a:pt x="2730827" y="0"/>
                    </a:moveTo>
                    <a:cubicBezTo>
                      <a:pt x="2765703" y="0"/>
                      <a:pt x="2800581" y="13305"/>
                      <a:pt x="2827191" y="39915"/>
                    </a:cubicBezTo>
                    <a:lnTo>
                      <a:pt x="3143636" y="356360"/>
                    </a:lnTo>
                    <a:cubicBezTo>
                      <a:pt x="3196857" y="409581"/>
                      <a:pt x="3196857" y="495868"/>
                      <a:pt x="3143636" y="549088"/>
                    </a:cubicBezTo>
                    <a:lnTo>
                      <a:pt x="3082882" y="609843"/>
                    </a:lnTo>
                    <a:cubicBezTo>
                      <a:pt x="3029661" y="663063"/>
                      <a:pt x="2943375" y="663064"/>
                      <a:pt x="2890155" y="609843"/>
                    </a:cubicBezTo>
                    <a:lnTo>
                      <a:pt x="2573708" y="293397"/>
                    </a:lnTo>
                    <a:cubicBezTo>
                      <a:pt x="2520488" y="240176"/>
                      <a:pt x="2520488" y="153889"/>
                      <a:pt x="2573708" y="100669"/>
                    </a:cubicBezTo>
                    <a:lnTo>
                      <a:pt x="2634463" y="39914"/>
                    </a:lnTo>
                    <a:cubicBezTo>
                      <a:pt x="2661073" y="13305"/>
                      <a:pt x="2695950" y="0"/>
                      <a:pt x="2730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/>
              </a:p>
            </p:txBody>
          </p:sp>
        </p:grpSp>
        <p:grpSp>
          <p:nvGrpSpPr>
            <p:cNvPr id="59440" name="Ομάδα 95"/>
            <p:cNvGrpSpPr>
              <a:grpSpLocks/>
            </p:cNvGrpSpPr>
            <p:nvPr/>
          </p:nvGrpSpPr>
          <p:grpSpPr bwMode="auto">
            <a:xfrm>
              <a:off x="6952428" y="5035715"/>
              <a:ext cx="1972478" cy="985195"/>
              <a:chOff x="7218758" y="5035715"/>
              <a:chExt cx="1972478" cy="985195"/>
            </a:xfrm>
          </p:grpSpPr>
          <p:sp>
            <p:nvSpPr>
              <p:cNvPr id="6" name="Oval 3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206862" y="5035406"/>
                <a:ext cx="984374" cy="9855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d</a:t>
                </a:r>
              </a:p>
            </p:txBody>
          </p:sp>
          <p:cxnSp>
            <p:nvCxnSpPr>
              <p:cNvPr id="28" name="Straight Connector 58">
                <a:extLst>
                  <a:ext uri="{FF2B5EF4-FFF2-40B4-BE49-F238E27FC236}"/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 flipH="1">
                <a:off x="7219312" y="5528952"/>
                <a:ext cx="987550" cy="12696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25">
                <a:extLst>
                  <a:ext uri="{FF2B5EF4-FFF2-40B4-BE49-F238E27FC236}"/>
                </a:extLst>
              </p:cNvPr>
              <p:cNvSpPr>
                <a:spLocks noChangeAspect="1"/>
              </p:cNvSpPr>
              <p:nvPr/>
            </p:nvSpPr>
            <p:spPr>
              <a:xfrm>
                <a:off x="8416438" y="5255994"/>
                <a:ext cx="528705" cy="530045"/>
              </a:xfrm>
              <a:custGeom>
                <a:avLst/>
                <a:gdLst/>
                <a:ahLst/>
                <a:cxnLst/>
                <a:rect l="l" t="t" r="r" b="b"/>
                <a:pathLst>
                  <a:path w="3225370" h="3229762">
                    <a:moveTo>
                      <a:pt x="1355872" y="0"/>
                    </a:moveTo>
                    <a:cubicBezTo>
                      <a:pt x="1564636" y="0"/>
                      <a:pt x="1733872" y="169236"/>
                      <a:pt x="1733872" y="378000"/>
                    </a:cubicBezTo>
                    <a:cubicBezTo>
                      <a:pt x="1733872" y="530834"/>
                      <a:pt x="1643169" y="662483"/>
                      <a:pt x="1512292" y="721255"/>
                    </a:cubicBezTo>
                    <a:lnTo>
                      <a:pt x="1607042" y="1169019"/>
                    </a:lnTo>
                    <a:cubicBezTo>
                      <a:pt x="1611319" y="1167786"/>
                      <a:pt x="1615651" y="1167712"/>
                      <a:pt x="1620000" y="1167712"/>
                    </a:cubicBezTo>
                    <a:cubicBezTo>
                      <a:pt x="1828764" y="1167712"/>
                      <a:pt x="1998000" y="1336948"/>
                      <a:pt x="1998000" y="1545712"/>
                    </a:cubicBezTo>
                    <a:lnTo>
                      <a:pt x="1996362" y="1567711"/>
                    </a:lnTo>
                    <a:lnTo>
                      <a:pt x="2525816" y="1711728"/>
                    </a:lnTo>
                    <a:cubicBezTo>
                      <a:pt x="2591164" y="1602543"/>
                      <a:pt x="2710810" y="1530128"/>
                      <a:pt x="2847370" y="1530128"/>
                    </a:cubicBezTo>
                    <a:cubicBezTo>
                      <a:pt x="3056134" y="1530128"/>
                      <a:pt x="3225370" y="1699364"/>
                      <a:pt x="3225370" y="1908128"/>
                    </a:cubicBezTo>
                    <a:cubicBezTo>
                      <a:pt x="3225370" y="2116892"/>
                      <a:pt x="3056134" y="2286128"/>
                      <a:pt x="2847370" y="2286128"/>
                    </a:cubicBezTo>
                    <a:cubicBezTo>
                      <a:pt x="2638606" y="2286128"/>
                      <a:pt x="2469370" y="2116892"/>
                      <a:pt x="2469370" y="1908128"/>
                    </a:cubicBezTo>
                    <a:lnTo>
                      <a:pt x="2475505" y="1847275"/>
                    </a:lnTo>
                    <a:lnTo>
                      <a:pt x="1957861" y="1706471"/>
                    </a:lnTo>
                    <a:cubicBezTo>
                      <a:pt x="1922674" y="1789256"/>
                      <a:pt x="1855841" y="1854310"/>
                      <a:pt x="1773397" y="1890608"/>
                    </a:cubicBezTo>
                    <a:lnTo>
                      <a:pt x="1908290" y="2478637"/>
                    </a:lnTo>
                    <a:cubicBezTo>
                      <a:pt x="2094333" y="2500701"/>
                      <a:pt x="2237929" y="2659462"/>
                      <a:pt x="2237929" y="2851762"/>
                    </a:cubicBezTo>
                    <a:cubicBezTo>
                      <a:pt x="2237929" y="3060526"/>
                      <a:pt x="2068693" y="3229762"/>
                      <a:pt x="1859929" y="3229762"/>
                    </a:cubicBezTo>
                    <a:cubicBezTo>
                      <a:pt x="1651165" y="3229762"/>
                      <a:pt x="1481929" y="3060526"/>
                      <a:pt x="1481929" y="2851762"/>
                    </a:cubicBezTo>
                    <a:cubicBezTo>
                      <a:pt x="1481929" y="2676759"/>
                      <a:pt x="1600854" y="2529533"/>
                      <a:pt x="1762693" y="2487978"/>
                    </a:cubicBezTo>
                    <a:lnTo>
                      <a:pt x="1632951" y="1922407"/>
                    </a:lnTo>
                    <a:cubicBezTo>
                      <a:pt x="1628677" y="1923639"/>
                      <a:pt x="1624347" y="1923712"/>
                      <a:pt x="1620000" y="1923712"/>
                    </a:cubicBezTo>
                    <a:cubicBezTo>
                      <a:pt x="1474614" y="1923712"/>
                      <a:pt x="1348399" y="1841634"/>
                      <a:pt x="1286703" y="1720478"/>
                    </a:cubicBezTo>
                    <a:lnTo>
                      <a:pt x="726463" y="1950491"/>
                    </a:lnTo>
                    <a:cubicBezTo>
                      <a:pt x="745503" y="1995553"/>
                      <a:pt x="756000" y="2045092"/>
                      <a:pt x="756000" y="2097083"/>
                    </a:cubicBezTo>
                    <a:cubicBezTo>
                      <a:pt x="756000" y="2305847"/>
                      <a:pt x="586764" y="2475083"/>
                      <a:pt x="378000" y="2475083"/>
                    </a:cubicBezTo>
                    <a:cubicBezTo>
                      <a:pt x="169236" y="2475083"/>
                      <a:pt x="0" y="2305847"/>
                      <a:pt x="0" y="2097083"/>
                    </a:cubicBezTo>
                    <a:cubicBezTo>
                      <a:pt x="0" y="1888319"/>
                      <a:pt x="169236" y="1719083"/>
                      <a:pt x="378000" y="1719083"/>
                    </a:cubicBezTo>
                    <a:cubicBezTo>
                      <a:pt x="481765" y="1719083"/>
                      <a:pt x="575764" y="1760894"/>
                      <a:pt x="643957" y="1828700"/>
                    </a:cubicBezTo>
                    <a:lnTo>
                      <a:pt x="1245626" y="1581679"/>
                    </a:lnTo>
                    <a:cubicBezTo>
                      <a:pt x="1242578" y="1569964"/>
                      <a:pt x="1242000" y="1557905"/>
                      <a:pt x="1242000" y="1545712"/>
                    </a:cubicBezTo>
                    <a:cubicBezTo>
                      <a:pt x="1242000" y="1391666"/>
                      <a:pt x="1334148" y="1259142"/>
                      <a:pt x="1466584" y="1200827"/>
                    </a:cubicBezTo>
                    <a:lnTo>
                      <a:pt x="1372109" y="754363"/>
                    </a:lnTo>
                    <a:cubicBezTo>
                      <a:pt x="1366762" y="755885"/>
                      <a:pt x="1361331" y="756000"/>
                      <a:pt x="1355872" y="756000"/>
                    </a:cubicBezTo>
                    <a:cubicBezTo>
                      <a:pt x="1147108" y="756000"/>
                      <a:pt x="977872" y="586764"/>
                      <a:pt x="977872" y="378000"/>
                    </a:cubicBezTo>
                    <a:cubicBezTo>
                      <a:pt x="977872" y="169236"/>
                      <a:pt x="1147108" y="0"/>
                      <a:pt x="135587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/>
              </a:p>
            </p:txBody>
          </p:sp>
        </p:grpSp>
        <p:grpSp>
          <p:nvGrpSpPr>
            <p:cNvPr id="59441" name="Ομάδα 96"/>
            <p:cNvGrpSpPr>
              <a:grpSpLocks/>
            </p:cNvGrpSpPr>
            <p:nvPr/>
          </p:nvGrpSpPr>
          <p:grpSpPr bwMode="auto">
            <a:xfrm>
              <a:off x="6685677" y="3477113"/>
              <a:ext cx="1509843" cy="1443305"/>
              <a:chOff x="6792209" y="3477113"/>
              <a:chExt cx="1509843" cy="1443305"/>
            </a:xfrm>
          </p:grpSpPr>
          <p:sp>
            <p:nvSpPr>
              <p:cNvPr id="7" name="Oval 3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316721" y="3477008"/>
                <a:ext cx="985963" cy="9855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d</a:t>
                </a:r>
              </a:p>
            </p:txBody>
          </p:sp>
          <p:cxnSp>
            <p:nvCxnSpPr>
              <p:cNvPr id="30" name="Straight Connector 57">
                <a:extLst>
                  <a:ext uri="{FF2B5EF4-FFF2-40B4-BE49-F238E27FC236}"/>
                </a:extLst>
              </p:cNvPr>
              <p:cNvCxnSpPr>
                <a:cxnSpLocks/>
                <a:stCxn id="7" idx="3"/>
              </p:cNvCxnSpPr>
              <p:nvPr/>
            </p:nvCxnSpPr>
            <p:spPr>
              <a:xfrm flipH="1">
                <a:off x="6792780" y="4318098"/>
                <a:ext cx="668423" cy="603046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ounded Rectangle 17">
                <a:extLst>
                  <a:ext uri="{FF2B5EF4-FFF2-40B4-BE49-F238E27FC236}"/>
                </a:extLst>
              </p:cNvPr>
              <p:cNvSpPr>
                <a:spLocks noChangeAspect="1"/>
              </p:cNvSpPr>
              <p:nvPr/>
            </p:nvSpPr>
            <p:spPr>
              <a:xfrm>
                <a:off x="7643788" y="3675379"/>
                <a:ext cx="333417" cy="530045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3207971">
                    <a:moveTo>
                      <a:pt x="854575" y="1382799"/>
                    </a:moveTo>
                    <a:lnTo>
                      <a:pt x="854575" y="1686462"/>
                    </a:lnTo>
                    <a:lnTo>
                      <a:pt x="550912" y="1686462"/>
                    </a:lnTo>
                    <a:lnTo>
                      <a:pt x="550912" y="1993536"/>
                    </a:lnTo>
                    <a:lnTo>
                      <a:pt x="854575" y="1993536"/>
                    </a:lnTo>
                    <a:lnTo>
                      <a:pt x="854575" y="2297199"/>
                    </a:lnTo>
                    <a:lnTo>
                      <a:pt x="1161649" y="2297199"/>
                    </a:lnTo>
                    <a:lnTo>
                      <a:pt x="1161649" y="1993536"/>
                    </a:lnTo>
                    <a:lnTo>
                      <a:pt x="1465312" y="1993536"/>
                    </a:lnTo>
                    <a:lnTo>
                      <a:pt x="1465312" y="1686462"/>
                    </a:lnTo>
                    <a:lnTo>
                      <a:pt x="1161649" y="1686462"/>
                    </a:lnTo>
                    <a:lnTo>
                      <a:pt x="1161649" y="1382799"/>
                    </a:lnTo>
                    <a:close/>
                    <a:moveTo>
                      <a:pt x="397285" y="941591"/>
                    </a:moveTo>
                    <a:lnTo>
                      <a:pt x="1618940" y="941591"/>
                    </a:lnTo>
                    <a:lnTo>
                      <a:pt x="1618940" y="2738407"/>
                    </a:lnTo>
                    <a:lnTo>
                      <a:pt x="397285" y="2738407"/>
                    </a:lnTo>
                    <a:close/>
                    <a:moveTo>
                      <a:pt x="305673" y="849979"/>
                    </a:moveTo>
                    <a:lnTo>
                      <a:pt x="305673" y="2830019"/>
                    </a:lnTo>
                    <a:lnTo>
                      <a:pt x="1710552" y="2830019"/>
                    </a:lnTo>
                    <a:lnTo>
                      <a:pt x="1710552" y="849979"/>
                    </a:lnTo>
                    <a:close/>
                    <a:moveTo>
                      <a:pt x="240515" y="472027"/>
                    </a:moveTo>
                    <a:lnTo>
                      <a:pt x="1775709" y="472027"/>
                    </a:lnTo>
                    <a:cubicBezTo>
                      <a:pt x="1908542" y="472027"/>
                      <a:pt x="2016224" y="579709"/>
                      <a:pt x="2016224" y="712542"/>
                    </a:cubicBezTo>
                    <a:lnTo>
                      <a:pt x="2016224" y="2967456"/>
                    </a:lnTo>
                    <a:cubicBezTo>
                      <a:pt x="2016224" y="3100289"/>
                      <a:pt x="1908542" y="3207971"/>
                      <a:pt x="1775709" y="3207971"/>
                    </a:cubicBezTo>
                    <a:lnTo>
                      <a:pt x="240515" y="3207971"/>
                    </a:lnTo>
                    <a:cubicBezTo>
                      <a:pt x="107682" y="3207971"/>
                      <a:pt x="0" y="3100289"/>
                      <a:pt x="0" y="2967456"/>
                    </a:cubicBezTo>
                    <a:lnTo>
                      <a:pt x="0" y="712542"/>
                    </a:lnTo>
                    <a:cubicBezTo>
                      <a:pt x="0" y="579709"/>
                      <a:pt x="107682" y="472027"/>
                      <a:pt x="240515" y="472027"/>
                    </a:cubicBezTo>
                    <a:close/>
                    <a:moveTo>
                      <a:pt x="515787" y="0"/>
                    </a:moveTo>
                    <a:lnTo>
                      <a:pt x="1500437" y="0"/>
                    </a:lnTo>
                    <a:cubicBezTo>
                      <a:pt x="1541893" y="0"/>
                      <a:pt x="1575500" y="33607"/>
                      <a:pt x="1575500" y="75063"/>
                    </a:cubicBezTo>
                    <a:lnTo>
                      <a:pt x="1575500" y="367990"/>
                    </a:lnTo>
                    <a:lnTo>
                      <a:pt x="440724" y="367990"/>
                    </a:lnTo>
                    <a:lnTo>
                      <a:pt x="440724" y="75063"/>
                    </a:lnTo>
                    <a:cubicBezTo>
                      <a:pt x="440724" y="33607"/>
                      <a:pt x="474331" y="0"/>
                      <a:pt x="515787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/>
              </a:p>
            </p:txBody>
          </p:sp>
        </p:grpSp>
      </p:grpSp>
      <p:sp>
        <p:nvSpPr>
          <p:cNvPr id="59399" name="Text Placeholder 1"/>
          <p:cNvSpPr txBox="1">
            <a:spLocks/>
          </p:cNvSpPr>
          <p:nvPr/>
        </p:nvSpPr>
        <p:spPr bwMode="auto">
          <a:xfrm>
            <a:off x="3333750" y="1173163"/>
            <a:ext cx="62611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sz="3600">
              <a:solidFill>
                <a:srgbClr val="262626"/>
              </a:solidFill>
              <a:latin typeface="Dosis"/>
            </a:endParaRPr>
          </a:p>
        </p:txBody>
      </p:sp>
      <p:sp>
        <p:nvSpPr>
          <p:cNvPr id="44" name="TextBox 43">
            <a:extLst>
              <a:ext uri="{FF2B5EF4-FFF2-40B4-BE49-F238E27FC236}"/>
            </a:extLst>
          </p:cNvPr>
          <p:cNvSpPr txBox="1"/>
          <p:nvPr/>
        </p:nvSpPr>
        <p:spPr>
          <a:xfrm>
            <a:off x="301625" y="835025"/>
            <a:ext cx="114808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latin typeface="Raleway" pitchFamily="2" charset="0"/>
                <a:cs typeface="+mn-cs"/>
              </a:rPr>
              <a:t>Το πρόγραμμα κατάρτισης είχε διάρκεια </a:t>
            </a:r>
            <a:r>
              <a:rPr lang="el-GR" sz="1600" b="1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  <a:cs typeface="+mn-cs"/>
              </a:rPr>
              <a:t>20 ώρες </a:t>
            </a:r>
            <a:r>
              <a:rPr lang="el-GR" sz="1600" dirty="0">
                <a:latin typeface="Raleway" pitchFamily="2" charset="0"/>
                <a:cs typeface="+mn-cs"/>
              </a:rPr>
              <a:t>και υλοποιήθηκε εξ’ αποστάσεως</a:t>
            </a:r>
            <a:r>
              <a:rPr lang="en-US" sz="1600" dirty="0">
                <a:latin typeface="Raleway" pitchFamily="2" charset="0"/>
                <a:cs typeface="+mn-cs"/>
              </a:rPr>
              <a:t> </a:t>
            </a:r>
            <a:r>
              <a:rPr lang="el-GR" sz="1600" dirty="0">
                <a:latin typeface="Raleway" pitchFamily="2" charset="0"/>
                <a:cs typeface="+mn-cs"/>
              </a:rPr>
              <a:t>μέσω του διαδικτύου. Η εκπαίδευση ήταν </a:t>
            </a:r>
            <a:r>
              <a:rPr lang="el-GR" sz="1600" b="1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  <a:cs typeface="+mn-cs"/>
              </a:rPr>
              <a:t>ασύγχρονη</a:t>
            </a:r>
            <a:r>
              <a:rPr lang="el-GR" sz="1600" dirty="0">
                <a:latin typeface="Raleway" pitchFamily="2" charset="0"/>
                <a:cs typeface="+mn-cs"/>
              </a:rPr>
              <a:t>,</a:t>
            </a:r>
            <a:r>
              <a:rPr lang="en-US" sz="1600" dirty="0">
                <a:latin typeface="Raleway" pitchFamily="2" charset="0"/>
                <a:cs typeface="+mn-cs"/>
              </a:rPr>
              <a:t> </a:t>
            </a:r>
            <a:r>
              <a:rPr lang="el-GR" sz="1600" dirty="0">
                <a:latin typeface="Raleway" pitchFamily="2" charset="0"/>
                <a:cs typeface="+mn-cs"/>
              </a:rPr>
              <a:t>ώστε να μπορεί ο κάθε εκπαιδευόμενος να συμμετάσχει τις μέρες και τις ώρες που τον</a:t>
            </a:r>
            <a:r>
              <a:rPr lang="en-US" sz="1600" dirty="0">
                <a:latin typeface="Raleway" pitchFamily="2" charset="0"/>
                <a:cs typeface="+mn-cs"/>
              </a:rPr>
              <a:t> </a:t>
            </a:r>
            <a:r>
              <a:rPr lang="el-GR" sz="1600" dirty="0">
                <a:latin typeface="Raleway" pitchFamily="2" charset="0"/>
                <a:cs typeface="+mn-cs"/>
              </a:rPr>
              <a:t>εξυπηρετούσαν. Στο τέλος κάθε εκπαιδευτικής ενότητας υπήρχε τεστ αξιολόγησης, καθώς και στο τέλος του προγράμματος.</a:t>
            </a:r>
          </a:p>
        </p:txBody>
      </p:sp>
      <p:grpSp>
        <p:nvGrpSpPr>
          <p:cNvPr id="45" name="Group 2"/>
          <p:cNvGrpSpPr>
            <a:grpSpLocks/>
          </p:cNvGrpSpPr>
          <p:nvPr/>
        </p:nvGrpSpPr>
        <p:grpSpPr bwMode="auto">
          <a:xfrm>
            <a:off x="5311775" y="4303713"/>
            <a:ext cx="1504950" cy="2128837"/>
            <a:chOff x="5590688" y="2039516"/>
            <a:chExt cx="1555762" cy="2365389"/>
          </a:xfrm>
        </p:grpSpPr>
        <p:grpSp>
          <p:nvGrpSpPr>
            <p:cNvPr id="59415" name="Group 5"/>
            <p:cNvGrpSpPr>
              <a:grpSpLocks/>
            </p:cNvGrpSpPr>
            <p:nvPr/>
          </p:nvGrpSpPr>
          <p:grpSpPr bwMode="auto">
            <a:xfrm>
              <a:off x="5697397" y="2039516"/>
              <a:ext cx="1341387" cy="2312800"/>
              <a:chOff x="354013" y="6578600"/>
              <a:chExt cx="5749924" cy="9913938"/>
            </a:xfrm>
          </p:grpSpPr>
          <p:sp>
            <p:nvSpPr>
              <p:cNvPr id="59417" name="Freeform 7"/>
              <p:cNvSpPr>
                <a:spLocks/>
              </p:cNvSpPr>
              <p:nvPr/>
            </p:nvSpPr>
            <p:spPr bwMode="auto">
              <a:xfrm>
                <a:off x="1012825" y="6578600"/>
                <a:ext cx="4354512" cy="8561388"/>
              </a:xfrm>
              <a:custGeom>
                <a:avLst/>
                <a:gdLst>
                  <a:gd name="T0" fmla="*/ 4008856 w 1159"/>
                  <a:gd name="T1" fmla="*/ 3308150 h 2280"/>
                  <a:gd name="T2" fmla="*/ 2212949 w 1159"/>
                  <a:gd name="T3" fmla="*/ 8561388 h 2280"/>
                  <a:gd name="T4" fmla="*/ 199128 w 1159"/>
                  <a:gd name="T5" fmla="*/ 3548469 h 2280"/>
                  <a:gd name="T6" fmla="*/ 2904260 w 1159"/>
                  <a:gd name="T7" fmla="*/ 766019 h 2280"/>
                  <a:gd name="T8" fmla="*/ 4008856 w 1159"/>
                  <a:gd name="T9" fmla="*/ 3308150 h 2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9"/>
                  <a:gd name="T16" fmla="*/ 0 h 2280"/>
                  <a:gd name="T17" fmla="*/ 1159 w 1159"/>
                  <a:gd name="T18" fmla="*/ 2280 h 2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9" h="2280">
                    <a:moveTo>
                      <a:pt x="1067" y="881"/>
                    </a:moveTo>
                    <a:cubicBezTo>
                      <a:pt x="960" y="1384"/>
                      <a:pt x="749" y="2280"/>
                      <a:pt x="589" y="2280"/>
                    </a:cubicBezTo>
                    <a:cubicBezTo>
                      <a:pt x="428" y="2280"/>
                      <a:pt x="114" y="1316"/>
                      <a:pt x="53" y="945"/>
                    </a:cubicBezTo>
                    <a:cubicBezTo>
                      <a:pt x="0" y="625"/>
                      <a:pt x="101" y="0"/>
                      <a:pt x="773" y="204"/>
                    </a:cubicBezTo>
                    <a:cubicBezTo>
                      <a:pt x="998" y="192"/>
                      <a:pt x="1159" y="444"/>
                      <a:pt x="1067" y="881"/>
                    </a:cubicBezTo>
                    <a:close/>
                  </a:path>
                </a:pathLst>
              </a:custGeom>
              <a:solidFill>
                <a:srgbClr val="6039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208843" y="11538648"/>
                <a:ext cx="1892320" cy="4854194"/>
              </a:xfrm>
              <a:custGeom>
                <a:avLst/>
                <a:gdLst>
                  <a:gd name="T0" fmla="*/ 1 w 503"/>
                  <a:gd name="T1" fmla="*/ 155 h 1293"/>
                  <a:gd name="T2" fmla="*/ 324 w 503"/>
                  <a:gd name="T3" fmla="*/ 140 h 1293"/>
                  <a:gd name="T4" fmla="*/ 493 w 503"/>
                  <a:gd name="T5" fmla="*/ 1113 h 1293"/>
                  <a:gd name="T6" fmla="*/ 454 w 503"/>
                  <a:gd name="T7" fmla="*/ 1229 h 1293"/>
                  <a:gd name="T8" fmla="*/ 106 w 503"/>
                  <a:gd name="T9" fmla="*/ 1293 h 1293"/>
                  <a:gd name="T10" fmla="*/ 0 w 503"/>
                  <a:gd name="T11" fmla="*/ 156 h 1293"/>
                  <a:gd name="T12" fmla="*/ 1 w 503"/>
                  <a:gd name="T13" fmla="*/ 155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1293">
                    <a:moveTo>
                      <a:pt x="1" y="155"/>
                    </a:moveTo>
                    <a:cubicBezTo>
                      <a:pt x="173" y="114"/>
                      <a:pt x="292" y="0"/>
                      <a:pt x="324" y="140"/>
                    </a:cubicBezTo>
                    <a:cubicBezTo>
                      <a:pt x="361" y="305"/>
                      <a:pt x="444" y="732"/>
                      <a:pt x="493" y="1113"/>
                    </a:cubicBezTo>
                    <a:cubicBezTo>
                      <a:pt x="503" y="1196"/>
                      <a:pt x="481" y="1221"/>
                      <a:pt x="454" y="1229"/>
                    </a:cubicBezTo>
                    <a:cubicBezTo>
                      <a:pt x="337" y="1264"/>
                      <a:pt x="236" y="1275"/>
                      <a:pt x="106" y="1293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5"/>
                      <a:pt x="1" y="155"/>
                      <a:pt x="1" y="155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61" name="Freeform 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3853" y="11500841"/>
                <a:ext cx="1899356" cy="4892001"/>
              </a:xfrm>
              <a:custGeom>
                <a:avLst/>
                <a:gdLst>
                  <a:gd name="T0" fmla="*/ 504 w 505"/>
                  <a:gd name="T1" fmla="*/ 166 h 1304"/>
                  <a:gd name="T2" fmla="*/ 176 w 505"/>
                  <a:gd name="T3" fmla="*/ 171 h 1304"/>
                  <a:gd name="T4" fmla="*/ 12 w 505"/>
                  <a:gd name="T5" fmla="*/ 1127 h 1304"/>
                  <a:gd name="T6" fmla="*/ 64 w 505"/>
                  <a:gd name="T7" fmla="*/ 1243 h 1304"/>
                  <a:gd name="T8" fmla="*/ 399 w 505"/>
                  <a:gd name="T9" fmla="*/ 1304 h 1304"/>
                  <a:gd name="T10" fmla="*/ 505 w 505"/>
                  <a:gd name="T11" fmla="*/ 167 h 1304"/>
                  <a:gd name="T12" fmla="*/ 504 w 505"/>
                  <a:gd name="T13" fmla="*/ 166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5" h="1304">
                    <a:moveTo>
                      <a:pt x="504" y="166"/>
                    </a:moveTo>
                    <a:cubicBezTo>
                      <a:pt x="287" y="114"/>
                      <a:pt x="214" y="0"/>
                      <a:pt x="176" y="171"/>
                    </a:cubicBezTo>
                    <a:cubicBezTo>
                      <a:pt x="137" y="350"/>
                      <a:pt x="58" y="761"/>
                      <a:pt x="12" y="1127"/>
                    </a:cubicBezTo>
                    <a:cubicBezTo>
                      <a:pt x="0" y="1221"/>
                      <a:pt x="33" y="1235"/>
                      <a:pt x="64" y="1243"/>
                    </a:cubicBezTo>
                    <a:cubicBezTo>
                      <a:pt x="177" y="1273"/>
                      <a:pt x="274" y="1287"/>
                      <a:pt x="399" y="1304"/>
                    </a:cubicBezTo>
                    <a:cubicBezTo>
                      <a:pt x="505" y="167"/>
                      <a:pt x="505" y="167"/>
                      <a:pt x="505" y="167"/>
                    </a:cubicBezTo>
                    <a:cubicBezTo>
                      <a:pt x="505" y="166"/>
                      <a:pt x="505" y="166"/>
                      <a:pt x="504" y="166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62" name="Freeform 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923658" y="11062300"/>
                <a:ext cx="4614733" cy="5428833"/>
              </a:xfrm>
              <a:custGeom>
                <a:avLst/>
                <a:gdLst>
                  <a:gd name="T0" fmla="*/ 169 w 1230"/>
                  <a:gd name="T1" fmla="*/ 1410 h 1446"/>
                  <a:gd name="T2" fmla="*/ 102 w 1230"/>
                  <a:gd name="T3" fmla="*/ 887 h 1446"/>
                  <a:gd name="T4" fmla="*/ 53 w 1230"/>
                  <a:gd name="T5" fmla="*/ 210 h 1446"/>
                  <a:gd name="T6" fmla="*/ 470 w 1230"/>
                  <a:gd name="T7" fmla="*/ 2 h 1446"/>
                  <a:gd name="T8" fmla="*/ 613 w 1230"/>
                  <a:gd name="T9" fmla="*/ 56 h 1446"/>
                  <a:gd name="T10" fmla="*/ 757 w 1230"/>
                  <a:gd name="T11" fmla="*/ 0 h 1446"/>
                  <a:gd name="T12" fmla="*/ 1178 w 1230"/>
                  <a:gd name="T13" fmla="*/ 210 h 1446"/>
                  <a:gd name="T14" fmla="*/ 1129 w 1230"/>
                  <a:gd name="T15" fmla="*/ 887 h 1446"/>
                  <a:gd name="T16" fmla="*/ 1045 w 1230"/>
                  <a:gd name="T17" fmla="*/ 1413 h 1446"/>
                  <a:gd name="T18" fmla="*/ 169 w 1230"/>
                  <a:gd name="T19" fmla="*/ 1410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0" h="1446">
                    <a:moveTo>
                      <a:pt x="169" y="1410"/>
                    </a:moveTo>
                    <a:cubicBezTo>
                      <a:pt x="246" y="1190"/>
                      <a:pt x="202" y="1126"/>
                      <a:pt x="102" y="887"/>
                    </a:cubicBezTo>
                    <a:cubicBezTo>
                      <a:pt x="0" y="643"/>
                      <a:pt x="206" y="512"/>
                      <a:pt x="53" y="210"/>
                    </a:cubicBezTo>
                    <a:cubicBezTo>
                      <a:pt x="189" y="123"/>
                      <a:pt x="365" y="88"/>
                      <a:pt x="470" y="2"/>
                    </a:cubicBezTo>
                    <a:cubicBezTo>
                      <a:pt x="520" y="46"/>
                      <a:pt x="556" y="56"/>
                      <a:pt x="613" y="56"/>
                    </a:cubicBezTo>
                    <a:cubicBezTo>
                      <a:pt x="670" y="56"/>
                      <a:pt x="707" y="44"/>
                      <a:pt x="757" y="0"/>
                    </a:cubicBezTo>
                    <a:cubicBezTo>
                      <a:pt x="836" y="64"/>
                      <a:pt x="1036" y="118"/>
                      <a:pt x="1178" y="210"/>
                    </a:cubicBezTo>
                    <a:cubicBezTo>
                      <a:pt x="1032" y="520"/>
                      <a:pt x="1230" y="571"/>
                      <a:pt x="1129" y="887"/>
                    </a:cubicBezTo>
                    <a:cubicBezTo>
                      <a:pt x="1053" y="1127"/>
                      <a:pt x="933" y="1141"/>
                      <a:pt x="1045" y="1413"/>
                    </a:cubicBezTo>
                    <a:cubicBezTo>
                      <a:pt x="773" y="1446"/>
                      <a:pt x="439" y="1445"/>
                      <a:pt x="169" y="141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59421" name="Freeform 10"/>
              <p:cNvSpPr>
                <a:spLocks/>
              </p:cNvSpPr>
              <p:nvPr/>
            </p:nvSpPr>
            <p:spPr bwMode="auto">
              <a:xfrm>
                <a:off x="2173288" y="11061700"/>
                <a:ext cx="2105025" cy="4240213"/>
              </a:xfrm>
              <a:custGeom>
                <a:avLst/>
                <a:gdLst>
                  <a:gd name="T0" fmla="*/ 44450 w 1326"/>
                  <a:gd name="T1" fmla="*/ 282575 h 2671"/>
                  <a:gd name="T2" fmla="*/ 0 w 1326"/>
                  <a:gd name="T3" fmla="*/ 1547813 h 2671"/>
                  <a:gd name="T4" fmla="*/ 1060450 w 1326"/>
                  <a:gd name="T5" fmla="*/ 4240213 h 2671"/>
                  <a:gd name="T6" fmla="*/ 2105025 w 1326"/>
                  <a:gd name="T7" fmla="*/ 1547813 h 2671"/>
                  <a:gd name="T8" fmla="*/ 2039938 w 1326"/>
                  <a:gd name="T9" fmla="*/ 244475 h 2671"/>
                  <a:gd name="T10" fmla="*/ 1593850 w 1326"/>
                  <a:gd name="T11" fmla="*/ 0 h 2671"/>
                  <a:gd name="T12" fmla="*/ 514350 w 1326"/>
                  <a:gd name="T13" fmla="*/ 7938 h 2671"/>
                  <a:gd name="T14" fmla="*/ 44450 w 1326"/>
                  <a:gd name="T15" fmla="*/ 282575 h 26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26"/>
                  <a:gd name="T25" fmla="*/ 0 h 2671"/>
                  <a:gd name="T26" fmla="*/ 1326 w 1326"/>
                  <a:gd name="T27" fmla="*/ 2671 h 26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26" h="2671">
                    <a:moveTo>
                      <a:pt x="28" y="178"/>
                    </a:moveTo>
                    <a:lnTo>
                      <a:pt x="0" y="975"/>
                    </a:lnTo>
                    <a:lnTo>
                      <a:pt x="668" y="2671"/>
                    </a:lnTo>
                    <a:lnTo>
                      <a:pt x="1326" y="975"/>
                    </a:lnTo>
                    <a:lnTo>
                      <a:pt x="1285" y="154"/>
                    </a:lnTo>
                    <a:lnTo>
                      <a:pt x="1004" y="0"/>
                    </a:lnTo>
                    <a:lnTo>
                      <a:pt x="324" y="5"/>
                    </a:lnTo>
                    <a:lnTo>
                      <a:pt x="28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422" name="Rectangle 11"/>
              <p:cNvSpPr>
                <a:spLocks noChangeArrowheads="1"/>
              </p:cNvSpPr>
              <p:nvPr/>
            </p:nvSpPr>
            <p:spPr bwMode="auto">
              <a:xfrm>
                <a:off x="2687638" y="10626725"/>
                <a:ext cx="1060450" cy="1096963"/>
              </a:xfrm>
              <a:prstGeom prst="rect">
                <a:avLst/>
              </a:prstGeom>
              <a:solidFill>
                <a:srgbClr val="D2A9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59423" name="Freeform 12"/>
              <p:cNvSpPr>
                <a:spLocks/>
              </p:cNvSpPr>
              <p:nvPr/>
            </p:nvSpPr>
            <p:spPr bwMode="auto">
              <a:xfrm>
                <a:off x="1565275" y="7229475"/>
                <a:ext cx="3306762" cy="4043363"/>
              </a:xfrm>
              <a:custGeom>
                <a:avLst/>
                <a:gdLst>
                  <a:gd name="T0" fmla="*/ 1660896 w 880"/>
                  <a:gd name="T1" fmla="*/ 4043363 h 1077"/>
                  <a:gd name="T2" fmla="*/ 2942267 w 880"/>
                  <a:gd name="T3" fmla="*/ 2691821 h 1077"/>
                  <a:gd name="T4" fmla="*/ 2994874 w 880"/>
                  <a:gd name="T5" fmla="*/ 2721855 h 1077"/>
                  <a:gd name="T6" fmla="*/ 3265427 w 880"/>
                  <a:gd name="T7" fmla="*/ 2278850 h 1077"/>
                  <a:gd name="T8" fmla="*/ 3152697 w 880"/>
                  <a:gd name="T9" fmla="*/ 1772021 h 1077"/>
                  <a:gd name="T10" fmla="*/ 3130151 w 880"/>
                  <a:gd name="T11" fmla="*/ 1772021 h 1077"/>
                  <a:gd name="T12" fmla="*/ 1660896 w 880"/>
                  <a:gd name="T13" fmla="*/ 0 h 1077"/>
                  <a:gd name="T14" fmla="*/ 191642 w 880"/>
                  <a:gd name="T15" fmla="*/ 1772021 h 1077"/>
                  <a:gd name="T16" fmla="*/ 157823 w 880"/>
                  <a:gd name="T17" fmla="*/ 1772021 h 1077"/>
                  <a:gd name="T18" fmla="*/ 45092 w 880"/>
                  <a:gd name="T19" fmla="*/ 2278850 h 1077"/>
                  <a:gd name="T20" fmla="*/ 315645 w 880"/>
                  <a:gd name="T21" fmla="*/ 2721855 h 1077"/>
                  <a:gd name="T22" fmla="*/ 375768 w 880"/>
                  <a:gd name="T23" fmla="*/ 2684312 h 1077"/>
                  <a:gd name="T24" fmla="*/ 1660896 w 880"/>
                  <a:gd name="T25" fmla="*/ 4043363 h 10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0"/>
                  <a:gd name="T40" fmla="*/ 0 h 1077"/>
                  <a:gd name="T41" fmla="*/ 880 w 880"/>
                  <a:gd name="T42" fmla="*/ 1077 h 10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0" h="1077">
                    <a:moveTo>
                      <a:pt x="442" y="1077"/>
                    </a:moveTo>
                    <a:cubicBezTo>
                      <a:pt x="583" y="1077"/>
                      <a:pt x="714" y="915"/>
                      <a:pt x="783" y="717"/>
                    </a:cubicBezTo>
                    <a:cubicBezTo>
                      <a:pt x="787" y="721"/>
                      <a:pt x="792" y="724"/>
                      <a:pt x="797" y="725"/>
                    </a:cubicBezTo>
                    <a:cubicBezTo>
                      <a:pt x="825" y="730"/>
                      <a:pt x="857" y="677"/>
                      <a:pt x="869" y="607"/>
                    </a:cubicBezTo>
                    <a:cubicBezTo>
                      <a:pt x="880" y="537"/>
                      <a:pt x="867" y="477"/>
                      <a:pt x="839" y="472"/>
                    </a:cubicBezTo>
                    <a:cubicBezTo>
                      <a:pt x="837" y="472"/>
                      <a:pt x="835" y="472"/>
                      <a:pt x="833" y="472"/>
                    </a:cubicBezTo>
                    <a:cubicBezTo>
                      <a:pt x="847" y="226"/>
                      <a:pt x="745" y="0"/>
                      <a:pt x="442" y="0"/>
                    </a:cubicBezTo>
                    <a:cubicBezTo>
                      <a:pt x="139" y="0"/>
                      <a:pt x="37" y="227"/>
                      <a:pt x="51" y="472"/>
                    </a:cubicBezTo>
                    <a:cubicBezTo>
                      <a:pt x="48" y="472"/>
                      <a:pt x="45" y="471"/>
                      <a:pt x="42" y="472"/>
                    </a:cubicBezTo>
                    <a:cubicBezTo>
                      <a:pt x="14" y="477"/>
                      <a:pt x="0" y="537"/>
                      <a:pt x="12" y="607"/>
                    </a:cubicBezTo>
                    <a:cubicBezTo>
                      <a:pt x="24" y="677"/>
                      <a:pt x="56" y="730"/>
                      <a:pt x="84" y="725"/>
                    </a:cubicBezTo>
                    <a:cubicBezTo>
                      <a:pt x="90" y="724"/>
                      <a:pt x="95" y="720"/>
                      <a:pt x="100" y="715"/>
                    </a:cubicBezTo>
                    <a:cubicBezTo>
                      <a:pt x="169" y="914"/>
                      <a:pt x="300" y="1077"/>
                      <a:pt x="442" y="1077"/>
                    </a:cubicBezTo>
                    <a:close/>
                  </a:path>
                </a:pathLst>
              </a:custGeom>
              <a:solidFill>
                <a:srgbClr val="F2CB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424" name="Freeform 13"/>
              <p:cNvSpPr>
                <a:spLocks/>
              </p:cNvSpPr>
              <p:nvPr/>
            </p:nvSpPr>
            <p:spPr bwMode="auto">
              <a:xfrm>
                <a:off x="2373313" y="11069638"/>
                <a:ext cx="852487" cy="1592263"/>
              </a:xfrm>
              <a:custGeom>
                <a:avLst/>
                <a:gdLst>
                  <a:gd name="T0" fmla="*/ 314325 w 537"/>
                  <a:gd name="T1" fmla="*/ 0 h 1003"/>
                  <a:gd name="T2" fmla="*/ 852487 w 537"/>
                  <a:gd name="T3" fmla="*/ 571500 h 1003"/>
                  <a:gd name="T4" fmla="*/ 468312 w 537"/>
                  <a:gd name="T5" fmla="*/ 1592263 h 1003"/>
                  <a:gd name="T6" fmla="*/ 0 w 537"/>
                  <a:gd name="T7" fmla="*/ 211138 h 1003"/>
                  <a:gd name="T8" fmla="*/ 314325 w 537"/>
                  <a:gd name="T9" fmla="*/ 0 h 10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1003"/>
                  <a:gd name="T17" fmla="*/ 537 w 537"/>
                  <a:gd name="T18" fmla="*/ 1003 h 10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1003">
                    <a:moveTo>
                      <a:pt x="198" y="0"/>
                    </a:moveTo>
                    <a:lnTo>
                      <a:pt x="537" y="360"/>
                    </a:lnTo>
                    <a:lnTo>
                      <a:pt x="295" y="1003"/>
                    </a:lnTo>
                    <a:lnTo>
                      <a:pt x="0" y="13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425" name="Freeform 14"/>
              <p:cNvSpPr>
                <a:spLocks/>
              </p:cNvSpPr>
              <p:nvPr/>
            </p:nvSpPr>
            <p:spPr bwMode="auto">
              <a:xfrm>
                <a:off x="3225800" y="11061700"/>
                <a:ext cx="860425" cy="1600200"/>
              </a:xfrm>
              <a:custGeom>
                <a:avLst/>
                <a:gdLst>
                  <a:gd name="T0" fmla="*/ 541337 w 542"/>
                  <a:gd name="T1" fmla="*/ 0 h 1008"/>
                  <a:gd name="T2" fmla="*/ 0 w 542"/>
                  <a:gd name="T3" fmla="*/ 579438 h 1008"/>
                  <a:gd name="T4" fmla="*/ 382587 w 542"/>
                  <a:gd name="T5" fmla="*/ 1600200 h 1008"/>
                  <a:gd name="T6" fmla="*/ 860425 w 542"/>
                  <a:gd name="T7" fmla="*/ 211138 h 1008"/>
                  <a:gd name="T8" fmla="*/ 541337 w 542"/>
                  <a:gd name="T9" fmla="*/ 0 h 1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"/>
                  <a:gd name="T16" fmla="*/ 0 h 1008"/>
                  <a:gd name="T17" fmla="*/ 542 w 542"/>
                  <a:gd name="T18" fmla="*/ 1008 h 1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" h="1008">
                    <a:moveTo>
                      <a:pt x="341" y="0"/>
                    </a:moveTo>
                    <a:lnTo>
                      <a:pt x="0" y="365"/>
                    </a:lnTo>
                    <a:lnTo>
                      <a:pt x="241" y="1008"/>
                    </a:lnTo>
                    <a:lnTo>
                      <a:pt x="542" y="133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426" name="Freeform 15"/>
              <p:cNvSpPr>
                <a:spLocks/>
              </p:cNvSpPr>
              <p:nvPr/>
            </p:nvSpPr>
            <p:spPr bwMode="auto">
              <a:xfrm>
                <a:off x="2373313" y="11069638"/>
                <a:ext cx="852487" cy="1341438"/>
              </a:xfrm>
              <a:custGeom>
                <a:avLst/>
                <a:gdLst>
                  <a:gd name="T0" fmla="*/ 314325 w 537"/>
                  <a:gd name="T1" fmla="*/ 0 h 845"/>
                  <a:gd name="T2" fmla="*/ 852487 w 537"/>
                  <a:gd name="T3" fmla="*/ 571500 h 845"/>
                  <a:gd name="T4" fmla="*/ 461962 w 537"/>
                  <a:gd name="T5" fmla="*/ 1341438 h 845"/>
                  <a:gd name="T6" fmla="*/ 0 w 537"/>
                  <a:gd name="T7" fmla="*/ 211138 h 845"/>
                  <a:gd name="T8" fmla="*/ 314325 w 537"/>
                  <a:gd name="T9" fmla="*/ 0 h 8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845"/>
                  <a:gd name="T17" fmla="*/ 537 w 537"/>
                  <a:gd name="T18" fmla="*/ 845 h 8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845">
                    <a:moveTo>
                      <a:pt x="198" y="0"/>
                    </a:moveTo>
                    <a:lnTo>
                      <a:pt x="537" y="360"/>
                    </a:lnTo>
                    <a:lnTo>
                      <a:pt x="291" y="845"/>
                    </a:lnTo>
                    <a:lnTo>
                      <a:pt x="0" y="13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427" name="Freeform 16"/>
              <p:cNvSpPr>
                <a:spLocks/>
              </p:cNvSpPr>
              <p:nvPr/>
            </p:nvSpPr>
            <p:spPr bwMode="auto">
              <a:xfrm>
                <a:off x="3225800" y="11061700"/>
                <a:ext cx="860425" cy="1349375"/>
              </a:xfrm>
              <a:custGeom>
                <a:avLst/>
                <a:gdLst>
                  <a:gd name="T0" fmla="*/ 541337 w 542"/>
                  <a:gd name="T1" fmla="*/ 0 h 850"/>
                  <a:gd name="T2" fmla="*/ 0 w 542"/>
                  <a:gd name="T3" fmla="*/ 579438 h 850"/>
                  <a:gd name="T4" fmla="*/ 390525 w 542"/>
                  <a:gd name="T5" fmla="*/ 1349375 h 850"/>
                  <a:gd name="T6" fmla="*/ 860425 w 542"/>
                  <a:gd name="T7" fmla="*/ 211138 h 850"/>
                  <a:gd name="T8" fmla="*/ 541337 w 542"/>
                  <a:gd name="T9" fmla="*/ 0 h 8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"/>
                  <a:gd name="T16" fmla="*/ 0 h 850"/>
                  <a:gd name="T17" fmla="*/ 542 w 542"/>
                  <a:gd name="T18" fmla="*/ 850 h 8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" h="850">
                    <a:moveTo>
                      <a:pt x="341" y="0"/>
                    </a:moveTo>
                    <a:lnTo>
                      <a:pt x="0" y="365"/>
                    </a:lnTo>
                    <a:lnTo>
                      <a:pt x="246" y="850"/>
                    </a:lnTo>
                    <a:lnTo>
                      <a:pt x="542" y="133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0" name="Freeform 1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879292" y="11636939"/>
                <a:ext cx="696433" cy="3674670"/>
              </a:xfrm>
              <a:custGeom>
                <a:avLst/>
                <a:gdLst>
                  <a:gd name="T0" fmla="*/ 138 w 185"/>
                  <a:gd name="T1" fmla="*/ 309 h 979"/>
                  <a:gd name="T2" fmla="*/ 139 w 185"/>
                  <a:gd name="T3" fmla="*/ 199 h 979"/>
                  <a:gd name="T4" fmla="*/ 157 w 185"/>
                  <a:gd name="T5" fmla="*/ 161 h 979"/>
                  <a:gd name="T6" fmla="*/ 91 w 185"/>
                  <a:gd name="T7" fmla="*/ 0 h 979"/>
                  <a:gd name="T8" fmla="*/ 26 w 185"/>
                  <a:gd name="T9" fmla="*/ 159 h 979"/>
                  <a:gd name="T10" fmla="*/ 45 w 185"/>
                  <a:gd name="T11" fmla="*/ 199 h 979"/>
                  <a:gd name="T12" fmla="*/ 46 w 185"/>
                  <a:gd name="T13" fmla="*/ 309 h 979"/>
                  <a:gd name="T14" fmla="*/ 0 w 185"/>
                  <a:gd name="T15" fmla="*/ 761 h 979"/>
                  <a:gd name="T16" fmla="*/ 91 w 185"/>
                  <a:gd name="T17" fmla="*/ 979 h 979"/>
                  <a:gd name="T18" fmla="*/ 185 w 185"/>
                  <a:gd name="T19" fmla="*/ 761 h 979"/>
                  <a:gd name="T20" fmla="*/ 138 w 185"/>
                  <a:gd name="T21" fmla="*/ 309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5" h="979">
                    <a:moveTo>
                      <a:pt x="138" y="309"/>
                    </a:moveTo>
                    <a:cubicBezTo>
                      <a:pt x="156" y="275"/>
                      <a:pt x="158" y="239"/>
                      <a:pt x="139" y="199"/>
                    </a:cubicBezTo>
                    <a:cubicBezTo>
                      <a:pt x="157" y="161"/>
                      <a:pt x="157" y="161"/>
                      <a:pt x="157" y="161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26" y="159"/>
                      <a:pt x="26" y="159"/>
                      <a:pt x="26" y="159"/>
                    </a:cubicBezTo>
                    <a:cubicBezTo>
                      <a:pt x="45" y="199"/>
                      <a:pt x="45" y="199"/>
                      <a:pt x="45" y="199"/>
                    </a:cubicBezTo>
                    <a:cubicBezTo>
                      <a:pt x="26" y="239"/>
                      <a:pt x="28" y="275"/>
                      <a:pt x="46" y="309"/>
                    </a:cubicBezTo>
                    <a:cubicBezTo>
                      <a:pt x="0" y="761"/>
                      <a:pt x="0" y="761"/>
                      <a:pt x="0" y="761"/>
                    </a:cubicBezTo>
                    <a:cubicBezTo>
                      <a:pt x="91" y="979"/>
                      <a:pt x="91" y="979"/>
                      <a:pt x="91" y="979"/>
                    </a:cubicBezTo>
                    <a:cubicBezTo>
                      <a:pt x="185" y="761"/>
                      <a:pt x="185" y="761"/>
                      <a:pt x="185" y="761"/>
                    </a:cubicBezTo>
                    <a:lnTo>
                      <a:pt x="138" y="30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59429" name="Freeform 18"/>
              <p:cNvSpPr>
                <a:spLocks/>
              </p:cNvSpPr>
              <p:nvPr/>
            </p:nvSpPr>
            <p:spPr bwMode="auto">
              <a:xfrm>
                <a:off x="3176588" y="15271750"/>
                <a:ext cx="139700" cy="1185863"/>
              </a:xfrm>
              <a:custGeom>
                <a:avLst/>
                <a:gdLst>
                  <a:gd name="T0" fmla="*/ 0 w 37"/>
                  <a:gd name="T1" fmla="*/ 1185863 h 316"/>
                  <a:gd name="T2" fmla="*/ 67962 w 37"/>
                  <a:gd name="T3" fmla="*/ 0 h 316"/>
                  <a:gd name="T4" fmla="*/ 139700 w 37"/>
                  <a:gd name="T5" fmla="*/ 1185863 h 316"/>
                  <a:gd name="T6" fmla="*/ 0 w 37"/>
                  <a:gd name="T7" fmla="*/ 1185863 h 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316"/>
                  <a:gd name="T14" fmla="*/ 37 w 37"/>
                  <a:gd name="T15" fmla="*/ 316 h 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316">
                    <a:moveTo>
                      <a:pt x="0" y="316"/>
                    </a:moveTo>
                    <a:cubicBezTo>
                      <a:pt x="3" y="236"/>
                      <a:pt x="8" y="142"/>
                      <a:pt x="18" y="0"/>
                    </a:cubicBezTo>
                    <a:cubicBezTo>
                      <a:pt x="28" y="142"/>
                      <a:pt x="34" y="236"/>
                      <a:pt x="37" y="316"/>
                    </a:cubicBezTo>
                    <a:cubicBezTo>
                      <a:pt x="25" y="316"/>
                      <a:pt x="13" y="316"/>
                      <a:pt x="0" y="316"/>
                    </a:cubicBezTo>
                    <a:close/>
                  </a:path>
                </a:pathLst>
              </a:custGeom>
              <a:solidFill>
                <a:srgbClr val="4E62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430" name="Freeform 19"/>
              <p:cNvSpPr>
                <a:spLocks/>
              </p:cNvSpPr>
              <p:nvPr/>
            </p:nvSpPr>
            <p:spPr bwMode="auto">
              <a:xfrm>
                <a:off x="4278313" y="7540625"/>
                <a:ext cx="3175" cy="1428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14288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6039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431" name="Freeform 20"/>
              <p:cNvSpPr>
                <a:spLocks/>
              </p:cNvSpPr>
              <p:nvPr/>
            </p:nvSpPr>
            <p:spPr bwMode="auto">
              <a:xfrm>
                <a:off x="1346200" y="7229475"/>
                <a:ext cx="3765550" cy="2654300"/>
              </a:xfrm>
              <a:custGeom>
                <a:avLst/>
                <a:gdLst>
                  <a:gd name="T0" fmla="*/ 2931267 w 1002"/>
                  <a:gd name="T1" fmla="*/ 349151 h 707"/>
                  <a:gd name="T2" fmla="*/ 2931267 w 1002"/>
                  <a:gd name="T3" fmla="*/ 326625 h 707"/>
                  <a:gd name="T4" fmla="*/ 2919993 w 1002"/>
                  <a:gd name="T5" fmla="*/ 345397 h 707"/>
                  <a:gd name="T6" fmla="*/ 2889928 w 1002"/>
                  <a:gd name="T7" fmla="*/ 334134 h 707"/>
                  <a:gd name="T8" fmla="*/ 1871501 w 1002"/>
                  <a:gd name="T9" fmla="*/ 0 h 707"/>
                  <a:gd name="T10" fmla="*/ 496061 w 1002"/>
                  <a:gd name="T11" fmla="*/ 871001 h 707"/>
                  <a:gd name="T12" fmla="*/ 78919 w 1002"/>
                  <a:gd name="T13" fmla="*/ 2590477 h 707"/>
                  <a:gd name="T14" fmla="*/ 2149596 w 1002"/>
                  <a:gd name="T15" fmla="*/ 1002402 h 707"/>
                  <a:gd name="T16" fmla="*/ 1600923 w 1002"/>
                  <a:gd name="T17" fmla="*/ 2211291 h 707"/>
                  <a:gd name="T18" fmla="*/ 2525399 w 1002"/>
                  <a:gd name="T19" fmla="*/ 1344044 h 707"/>
                  <a:gd name="T20" fmla="*/ 3536310 w 1002"/>
                  <a:gd name="T21" fmla="*/ 2654300 h 707"/>
                  <a:gd name="T22" fmla="*/ 2931267 w 1002"/>
                  <a:gd name="T23" fmla="*/ 349151 h 7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2"/>
                  <a:gd name="T37" fmla="*/ 0 h 707"/>
                  <a:gd name="T38" fmla="*/ 1002 w 1002"/>
                  <a:gd name="T39" fmla="*/ 707 h 7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2" h="707">
                    <a:moveTo>
                      <a:pt x="780" y="93"/>
                    </a:moveTo>
                    <a:cubicBezTo>
                      <a:pt x="780" y="91"/>
                      <a:pt x="780" y="89"/>
                      <a:pt x="780" y="87"/>
                    </a:cubicBezTo>
                    <a:cubicBezTo>
                      <a:pt x="780" y="89"/>
                      <a:pt x="778" y="90"/>
                      <a:pt x="777" y="92"/>
                    </a:cubicBezTo>
                    <a:cubicBezTo>
                      <a:pt x="774" y="91"/>
                      <a:pt x="772" y="90"/>
                      <a:pt x="769" y="89"/>
                    </a:cubicBezTo>
                    <a:cubicBezTo>
                      <a:pt x="706" y="33"/>
                      <a:pt x="617" y="0"/>
                      <a:pt x="498" y="0"/>
                    </a:cubicBezTo>
                    <a:cubicBezTo>
                      <a:pt x="297" y="0"/>
                      <a:pt x="183" y="97"/>
                      <a:pt x="132" y="232"/>
                    </a:cubicBezTo>
                    <a:cubicBezTo>
                      <a:pt x="55" y="288"/>
                      <a:pt x="0" y="412"/>
                      <a:pt x="21" y="690"/>
                    </a:cubicBezTo>
                    <a:cubicBezTo>
                      <a:pt x="144" y="673"/>
                      <a:pt x="421" y="445"/>
                      <a:pt x="572" y="267"/>
                    </a:cubicBezTo>
                    <a:cubicBezTo>
                      <a:pt x="566" y="400"/>
                      <a:pt x="507" y="544"/>
                      <a:pt x="426" y="589"/>
                    </a:cubicBezTo>
                    <a:cubicBezTo>
                      <a:pt x="506" y="554"/>
                      <a:pt x="600" y="460"/>
                      <a:pt x="672" y="358"/>
                    </a:cubicBezTo>
                    <a:cubicBezTo>
                      <a:pt x="749" y="518"/>
                      <a:pt x="855" y="675"/>
                      <a:pt x="941" y="707"/>
                    </a:cubicBezTo>
                    <a:cubicBezTo>
                      <a:pt x="1002" y="200"/>
                      <a:pt x="870" y="134"/>
                      <a:pt x="780" y="93"/>
                    </a:cubicBezTo>
                    <a:close/>
                  </a:path>
                </a:pathLst>
              </a:custGeom>
              <a:solidFill>
                <a:srgbClr val="6039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432" name="Freeform 21"/>
              <p:cNvSpPr>
                <a:spLocks/>
              </p:cNvSpPr>
              <p:nvPr/>
            </p:nvSpPr>
            <p:spPr bwMode="auto">
              <a:xfrm>
                <a:off x="1323975" y="7146925"/>
                <a:ext cx="3817937" cy="3074988"/>
              </a:xfrm>
              <a:custGeom>
                <a:avLst/>
                <a:gdLst>
                  <a:gd name="T0" fmla="*/ 3539859 w 1016"/>
                  <a:gd name="T1" fmla="*/ 1415471 h 819"/>
                  <a:gd name="T2" fmla="*/ 3073890 w 1016"/>
                  <a:gd name="T3" fmla="*/ 488093 h 819"/>
                  <a:gd name="T4" fmla="*/ 1916484 w 1016"/>
                  <a:gd name="T5" fmla="*/ 0 h 819"/>
                  <a:gd name="T6" fmla="*/ 759078 w 1016"/>
                  <a:gd name="T7" fmla="*/ 488093 h 819"/>
                  <a:gd name="T8" fmla="*/ 296867 w 1016"/>
                  <a:gd name="T9" fmla="*/ 1404207 h 819"/>
                  <a:gd name="T10" fmla="*/ 0 w 1016"/>
                  <a:gd name="T11" fmla="*/ 1588181 h 819"/>
                  <a:gd name="T12" fmla="*/ 0 w 1016"/>
                  <a:gd name="T13" fmla="*/ 2860978 h 819"/>
                  <a:gd name="T14" fmla="*/ 469727 w 1016"/>
                  <a:gd name="T15" fmla="*/ 3074988 h 819"/>
                  <a:gd name="T16" fmla="*/ 721500 w 1016"/>
                  <a:gd name="T17" fmla="*/ 3018670 h 819"/>
                  <a:gd name="T18" fmla="*/ 721500 w 1016"/>
                  <a:gd name="T19" fmla="*/ 1430489 h 819"/>
                  <a:gd name="T20" fmla="*/ 541125 w 1016"/>
                  <a:gd name="T21" fmla="*/ 1381680 h 819"/>
                  <a:gd name="T22" fmla="*/ 924422 w 1016"/>
                  <a:gd name="T23" fmla="*/ 657049 h 819"/>
                  <a:gd name="T24" fmla="*/ 1916484 w 1016"/>
                  <a:gd name="T25" fmla="*/ 240292 h 819"/>
                  <a:gd name="T26" fmla="*/ 2908547 w 1016"/>
                  <a:gd name="T27" fmla="*/ 657049 h 819"/>
                  <a:gd name="T28" fmla="*/ 3291843 w 1016"/>
                  <a:gd name="T29" fmla="*/ 1377925 h 819"/>
                  <a:gd name="T30" fmla="*/ 3058859 w 1016"/>
                  <a:gd name="T31" fmla="*/ 1430489 h 819"/>
                  <a:gd name="T32" fmla="*/ 3058859 w 1016"/>
                  <a:gd name="T33" fmla="*/ 3018670 h 819"/>
                  <a:gd name="T34" fmla="*/ 3321906 w 1016"/>
                  <a:gd name="T35" fmla="*/ 3074988 h 819"/>
                  <a:gd name="T36" fmla="*/ 3817937 w 1016"/>
                  <a:gd name="T37" fmla="*/ 2860978 h 819"/>
                  <a:gd name="T38" fmla="*/ 3817937 w 1016"/>
                  <a:gd name="T39" fmla="*/ 1588181 h 819"/>
                  <a:gd name="T40" fmla="*/ 3539859 w 1016"/>
                  <a:gd name="T41" fmla="*/ 1415471 h 8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16"/>
                  <a:gd name="T64" fmla="*/ 0 h 819"/>
                  <a:gd name="T65" fmla="*/ 1016 w 1016"/>
                  <a:gd name="T66" fmla="*/ 819 h 8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16" h="819">
                    <a:moveTo>
                      <a:pt x="942" y="377"/>
                    </a:moveTo>
                    <a:cubicBezTo>
                      <a:pt x="928" y="281"/>
                      <a:pt x="883" y="195"/>
                      <a:pt x="818" y="130"/>
                    </a:cubicBezTo>
                    <a:cubicBezTo>
                      <a:pt x="739" y="49"/>
                      <a:pt x="630" y="0"/>
                      <a:pt x="510" y="0"/>
                    </a:cubicBezTo>
                    <a:cubicBezTo>
                      <a:pt x="390" y="0"/>
                      <a:pt x="281" y="49"/>
                      <a:pt x="202" y="130"/>
                    </a:cubicBezTo>
                    <a:cubicBezTo>
                      <a:pt x="138" y="194"/>
                      <a:pt x="94" y="279"/>
                      <a:pt x="79" y="374"/>
                    </a:cubicBezTo>
                    <a:cubicBezTo>
                      <a:pt x="49" y="383"/>
                      <a:pt x="22" y="400"/>
                      <a:pt x="0" y="423"/>
                    </a:cubicBezTo>
                    <a:cubicBezTo>
                      <a:pt x="0" y="762"/>
                      <a:pt x="0" y="762"/>
                      <a:pt x="0" y="762"/>
                    </a:cubicBezTo>
                    <a:cubicBezTo>
                      <a:pt x="34" y="797"/>
                      <a:pt x="77" y="819"/>
                      <a:pt x="125" y="819"/>
                    </a:cubicBezTo>
                    <a:cubicBezTo>
                      <a:pt x="149" y="819"/>
                      <a:pt x="171" y="814"/>
                      <a:pt x="192" y="804"/>
                    </a:cubicBezTo>
                    <a:cubicBezTo>
                      <a:pt x="192" y="381"/>
                      <a:pt x="192" y="381"/>
                      <a:pt x="192" y="381"/>
                    </a:cubicBezTo>
                    <a:cubicBezTo>
                      <a:pt x="177" y="374"/>
                      <a:pt x="161" y="370"/>
                      <a:pt x="144" y="368"/>
                    </a:cubicBezTo>
                    <a:cubicBezTo>
                      <a:pt x="159" y="294"/>
                      <a:pt x="195" y="227"/>
                      <a:pt x="246" y="175"/>
                    </a:cubicBezTo>
                    <a:cubicBezTo>
                      <a:pt x="314" y="106"/>
                      <a:pt x="407" y="64"/>
                      <a:pt x="510" y="64"/>
                    </a:cubicBezTo>
                    <a:cubicBezTo>
                      <a:pt x="613" y="64"/>
                      <a:pt x="706" y="106"/>
                      <a:pt x="774" y="175"/>
                    </a:cubicBezTo>
                    <a:cubicBezTo>
                      <a:pt x="825" y="227"/>
                      <a:pt x="861" y="293"/>
                      <a:pt x="876" y="367"/>
                    </a:cubicBezTo>
                    <a:cubicBezTo>
                      <a:pt x="854" y="368"/>
                      <a:pt x="834" y="373"/>
                      <a:pt x="814" y="381"/>
                    </a:cubicBezTo>
                    <a:cubicBezTo>
                      <a:pt x="814" y="804"/>
                      <a:pt x="814" y="804"/>
                      <a:pt x="814" y="804"/>
                    </a:cubicBezTo>
                    <a:cubicBezTo>
                      <a:pt x="836" y="814"/>
                      <a:pt x="860" y="819"/>
                      <a:pt x="884" y="819"/>
                    </a:cubicBezTo>
                    <a:cubicBezTo>
                      <a:pt x="935" y="819"/>
                      <a:pt x="981" y="797"/>
                      <a:pt x="1016" y="762"/>
                    </a:cubicBezTo>
                    <a:cubicBezTo>
                      <a:pt x="1016" y="423"/>
                      <a:pt x="1016" y="423"/>
                      <a:pt x="1016" y="423"/>
                    </a:cubicBezTo>
                    <a:cubicBezTo>
                      <a:pt x="995" y="402"/>
                      <a:pt x="969" y="386"/>
                      <a:pt x="942" y="377"/>
                    </a:cubicBezTo>
                    <a:close/>
                  </a:path>
                </a:pathLst>
              </a:custGeom>
              <a:solidFill>
                <a:srgbClr val="B4C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5" name="Freeform 2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606022" y="11251328"/>
                <a:ext cx="1617970" cy="4060281"/>
              </a:xfrm>
              <a:custGeom>
                <a:avLst/>
                <a:gdLst>
                  <a:gd name="T0" fmla="*/ 483 w 1018"/>
                  <a:gd name="T1" fmla="*/ 0 h 2561"/>
                  <a:gd name="T2" fmla="*/ 1018 w 1018"/>
                  <a:gd name="T3" fmla="*/ 2561 h 2561"/>
                  <a:gd name="T4" fmla="*/ 137 w 1018"/>
                  <a:gd name="T5" fmla="*/ 1156 h 2561"/>
                  <a:gd name="T6" fmla="*/ 251 w 1018"/>
                  <a:gd name="T7" fmla="*/ 910 h 2561"/>
                  <a:gd name="T8" fmla="*/ 0 w 1018"/>
                  <a:gd name="T9" fmla="*/ 712 h 2561"/>
                  <a:gd name="T10" fmla="*/ 341 w 1018"/>
                  <a:gd name="T11" fmla="*/ 78 h 2561"/>
                  <a:gd name="T12" fmla="*/ 483 w 1018"/>
                  <a:gd name="T13" fmla="*/ 0 h 2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8" h="2561">
                    <a:moveTo>
                      <a:pt x="483" y="0"/>
                    </a:moveTo>
                    <a:lnTo>
                      <a:pt x="1018" y="2561"/>
                    </a:lnTo>
                    <a:lnTo>
                      <a:pt x="137" y="1156"/>
                    </a:lnTo>
                    <a:lnTo>
                      <a:pt x="251" y="910"/>
                    </a:lnTo>
                    <a:lnTo>
                      <a:pt x="0" y="712"/>
                    </a:lnTo>
                    <a:lnTo>
                      <a:pt x="341" y="78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76" name="Freeform 2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767817" y="11251328"/>
                <a:ext cx="1456175" cy="4060281"/>
              </a:xfrm>
              <a:custGeom>
                <a:avLst/>
                <a:gdLst>
                  <a:gd name="T0" fmla="*/ 384 w 919"/>
                  <a:gd name="T1" fmla="*/ 0 h 2561"/>
                  <a:gd name="T2" fmla="*/ 919 w 919"/>
                  <a:gd name="T3" fmla="*/ 2561 h 2561"/>
                  <a:gd name="T4" fmla="*/ 124 w 919"/>
                  <a:gd name="T5" fmla="*/ 1045 h 2561"/>
                  <a:gd name="T6" fmla="*/ 256 w 919"/>
                  <a:gd name="T7" fmla="*/ 856 h 2561"/>
                  <a:gd name="T8" fmla="*/ 0 w 919"/>
                  <a:gd name="T9" fmla="*/ 657 h 2561"/>
                  <a:gd name="T10" fmla="*/ 242 w 919"/>
                  <a:gd name="T11" fmla="*/ 78 h 2561"/>
                  <a:gd name="T12" fmla="*/ 384 w 919"/>
                  <a:gd name="T13" fmla="*/ 0 h 2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9" h="2561">
                    <a:moveTo>
                      <a:pt x="384" y="0"/>
                    </a:moveTo>
                    <a:lnTo>
                      <a:pt x="919" y="2561"/>
                    </a:lnTo>
                    <a:lnTo>
                      <a:pt x="124" y="1045"/>
                    </a:lnTo>
                    <a:lnTo>
                      <a:pt x="256" y="856"/>
                    </a:lnTo>
                    <a:lnTo>
                      <a:pt x="0" y="657"/>
                    </a:lnTo>
                    <a:lnTo>
                      <a:pt x="242" y="78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77" name="Freeform 2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223992" y="11243765"/>
                <a:ext cx="1617970" cy="4067844"/>
              </a:xfrm>
              <a:custGeom>
                <a:avLst/>
                <a:gdLst>
                  <a:gd name="T0" fmla="*/ 549 w 1018"/>
                  <a:gd name="T1" fmla="*/ 0 h 2566"/>
                  <a:gd name="T2" fmla="*/ 0 w 1018"/>
                  <a:gd name="T3" fmla="*/ 2566 h 2566"/>
                  <a:gd name="T4" fmla="*/ 880 w 1018"/>
                  <a:gd name="T5" fmla="*/ 1161 h 2566"/>
                  <a:gd name="T6" fmla="*/ 764 w 1018"/>
                  <a:gd name="T7" fmla="*/ 915 h 2566"/>
                  <a:gd name="T8" fmla="*/ 1018 w 1018"/>
                  <a:gd name="T9" fmla="*/ 717 h 2566"/>
                  <a:gd name="T10" fmla="*/ 748 w 1018"/>
                  <a:gd name="T11" fmla="*/ 92 h 2566"/>
                  <a:gd name="T12" fmla="*/ 549 w 1018"/>
                  <a:gd name="T13" fmla="*/ 0 h 2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8" h="2566">
                    <a:moveTo>
                      <a:pt x="549" y="0"/>
                    </a:moveTo>
                    <a:lnTo>
                      <a:pt x="0" y="2566"/>
                    </a:lnTo>
                    <a:lnTo>
                      <a:pt x="880" y="1161"/>
                    </a:lnTo>
                    <a:lnTo>
                      <a:pt x="764" y="915"/>
                    </a:lnTo>
                    <a:lnTo>
                      <a:pt x="1018" y="717"/>
                    </a:lnTo>
                    <a:lnTo>
                      <a:pt x="748" y="92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78" name="Freeform 2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223992" y="11243765"/>
                <a:ext cx="1456171" cy="4067844"/>
              </a:xfrm>
              <a:custGeom>
                <a:avLst/>
                <a:gdLst>
                  <a:gd name="T0" fmla="*/ 549 w 918"/>
                  <a:gd name="T1" fmla="*/ 0 h 2566"/>
                  <a:gd name="T2" fmla="*/ 0 w 918"/>
                  <a:gd name="T3" fmla="*/ 2566 h 2566"/>
                  <a:gd name="T4" fmla="*/ 795 w 918"/>
                  <a:gd name="T5" fmla="*/ 1050 h 2566"/>
                  <a:gd name="T6" fmla="*/ 663 w 918"/>
                  <a:gd name="T7" fmla="*/ 861 h 2566"/>
                  <a:gd name="T8" fmla="*/ 918 w 918"/>
                  <a:gd name="T9" fmla="*/ 662 h 2566"/>
                  <a:gd name="T10" fmla="*/ 748 w 918"/>
                  <a:gd name="T11" fmla="*/ 92 h 2566"/>
                  <a:gd name="T12" fmla="*/ 549 w 918"/>
                  <a:gd name="T13" fmla="*/ 0 h 2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8" h="2566">
                    <a:moveTo>
                      <a:pt x="549" y="0"/>
                    </a:moveTo>
                    <a:lnTo>
                      <a:pt x="0" y="2566"/>
                    </a:lnTo>
                    <a:lnTo>
                      <a:pt x="795" y="1050"/>
                    </a:lnTo>
                    <a:lnTo>
                      <a:pt x="663" y="861"/>
                    </a:lnTo>
                    <a:lnTo>
                      <a:pt x="918" y="662"/>
                    </a:lnTo>
                    <a:lnTo>
                      <a:pt x="748" y="92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</p:grpSp>
        <p:sp>
          <p:nvSpPr>
            <p:cNvPr id="59416" name="Freeform 29"/>
            <p:cNvSpPr>
              <a:spLocks/>
            </p:cNvSpPr>
            <p:nvPr/>
          </p:nvSpPr>
          <p:spPr bwMode="auto">
            <a:xfrm>
              <a:off x="5590688" y="3529157"/>
              <a:ext cx="1555762" cy="875748"/>
            </a:xfrm>
            <a:custGeom>
              <a:avLst/>
              <a:gdLst>
                <a:gd name="T0" fmla="*/ 1499394 w 1104"/>
                <a:gd name="T1" fmla="*/ 709073 h 620"/>
                <a:gd name="T2" fmla="*/ 1269693 w 1104"/>
                <a:gd name="T3" fmla="*/ 709073 h 620"/>
                <a:gd name="T4" fmla="*/ 1378202 w 1104"/>
                <a:gd name="T5" fmla="*/ 0 h 620"/>
                <a:gd name="T6" fmla="*/ 177560 w 1104"/>
                <a:gd name="T7" fmla="*/ 0 h 620"/>
                <a:gd name="T8" fmla="*/ 286069 w 1104"/>
                <a:gd name="T9" fmla="*/ 709073 h 620"/>
                <a:gd name="T10" fmla="*/ 56368 w 1104"/>
                <a:gd name="T11" fmla="*/ 709073 h 620"/>
                <a:gd name="T12" fmla="*/ 0 w 1104"/>
                <a:gd name="T13" fmla="*/ 765573 h 620"/>
                <a:gd name="T14" fmla="*/ 0 w 1104"/>
                <a:gd name="T15" fmla="*/ 875748 h 620"/>
                <a:gd name="T16" fmla="*/ 1555762 w 1104"/>
                <a:gd name="T17" fmla="*/ 875748 h 620"/>
                <a:gd name="T18" fmla="*/ 1555762 w 1104"/>
                <a:gd name="T19" fmla="*/ 765573 h 620"/>
                <a:gd name="T20" fmla="*/ 1499394 w 1104"/>
                <a:gd name="T21" fmla="*/ 709073 h 6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620"/>
                <a:gd name="T35" fmla="*/ 1104 w 1104"/>
                <a:gd name="T36" fmla="*/ 620 h 6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620">
                  <a:moveTo>
                    <a:pt x="1064" y="502"/>
                  </a:moveTo>
                  <a:cubicBezTo>
                    <a:pt x="901" y="502"/>
                    <a:pt x="901" y="502"/>
                    <a:pt x="901" y="502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40" y="502"/>
                    <a:pt x="40" y="502"/>
                    <a:pt x="40" y="502"/>
                  </a:cubicBezTo>
                  <a:cubicBezTo>
                    <a:pt x="18" y="502"/>
                    <a:pt x="0" y="520"/>
                    <a:pt x="0" y="542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1104" y="620"/>
                    <a:pt x="1104" y="620"/>
                    <a:pt x="1104" y="620"/>
                  </a:cubicBezTo>
                  <a:cubicBezTo>
                    <a:pt x="1104" y="542"/>
                    <a:pt x="1104" y="542"/>
                    <a:pt x="1104" y="542"/>
                  </a:cubicBezTo>
                  <a:cubicBezTo>
                    <a:pt x="1104" y="520"/>
                    <a:pt x="1086" y="502"/>
                    <a:pt x="1064" y="502"/>
                  </a:cubicBezTo>
                  <a:close/>
                </a:path>
              </a:pathLst>
            </a:custGeom>
            <a:solidFill>
              <a:srgbClr val="C6D1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714750" y="1741488"/>
            <a:ext cx="1539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ko-KR" sz="1600" b="1">
                <a:solidFill>
                  <a:srgbClr val="00B0F0"/>
                </a:solidFill>
                <a:latin typeface="Raleway"/>
              </a:rPr>
              <a:t>5 </a:t>
            </a:r>
            <a:r>
              <a:rPr lang="el-GR" altLang="ko-KR" sz="1600" b="1">
                <a:solidFill>
                  <a:srgbClr val="00B0F0"/>
                </a:solidFill>
                <a:latin typeface="Raleway"/>
              </a:rPr>
              <a:t>Μαθήματα </a:t>
            </a:r>
            <a:endParaRPr lang="ko-KR" altLang="en-US" sz="1600" b="1">
              <a:solidFill>
                <a:srgbClr val="00B0F0"/>
              </a:solidFill>
              <a:latin typeface="Raleway"/>
            </a:endParaRPr>
          </a:p>
        </p:txBody>
      </p:sp>
      <p:sp>
        <p:nvSpPr>
          <p:cNvPr id="80" name="Arrow: Right 38">
            <a:extLst>
              <a:ext uri="{FF2B5EF4-FFF2-40B4-BE49-F238E27FC236}"/>
            </a:extLst>
          </p:cNvPr>
          <p:cNvSpPr/>
          <p:nvPr/>
        </p:nvSpPr>
        <p:spPr>
          <a:xfrm>
            <a:off x="5468938" y="1866900"/>
            <a:ext cx="533400" cy="809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Raleway" pitchFamily="2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843588" y="1735138"/>
            <a:ext cx="3878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altLang="ko-KR" sz="1600" b="1">
                <a:solidFill>
                  <a:srgbClr val="00B0F0"/>
                </a:solidFill>
                <a:latin typeface="Raleway"/>
              </a:rPr>
              <a:t>11 Επιμέρους Διδακτικές Ενότητες</a:t>
            </a:r>
            <a:endParaRPr lang="ko-KR" altLang="en-US" sz="1600" b="1">
              <a:solidFill>
                <a:srgbClr val="00B0F0"/>
              </a:solidFill>
              <a:latin typeface="Raleway"/>
            </a:endParaRPr>
          </a:p>
        </p:txBody>
      </p:sp>
      <p:sp>
        <p:nvSpPr>
          <p:cNvPr id="84" name="TextBox 83">
            <a:extLst>
              <a:ext uri="{FF2B5EF4-FFF2-40B4-BE49-F238E27FC236}"/>
            </a:extLst>
          </p:cNvPr>
          <p:cNvSpPr txBox="1"/>
          <p:nvPr/>
        </p:nvSpPr>
        <p:spPr>
          <a:xfrm>
            <a:off x="368300" y="2365375"/>
            <a:ext cx="3402013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Σχεδιασμός και Περιεχόμενο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85" name="Text Placeholder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557588" y="257175"/>
            <a:ext cx="5634037" cy="4699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>
                <a:solidFill>
                  <a:srgbClr val="00B0F0"/>
                </a:solidFill>
                <a:latin typeface="Raleway" pitchFamily="2" charset="0"/>
                <a:ea typeface="Roboto" panose="02000000000000000000" pitchFamily="2" charset="0"/>
              </a:rPr>
              <a:t>Υλοποίηση  του Προγράμματος</a:t>
            </a:r>
            <a:endParaRPr lang="en-US" b="1" dirty="0">
              <a:solidFill>
                <a:srgbClr val="00B0F0"/>
              </a:solidFill>
              <a:latin typeface="Raleway" pitchFamily="2" charset="0"/>
              <a:ea typeface="Roboto" panose="02000000000000000000" pitchFamily="2" charset="0"/>
            </a:endParaRPr>
          </a:p>
        </p:txBody>
      </p:sp>
      <p:grpSp>
        <p:nvGrpSpPr>
          <p:cNvPr id="59407" name="Ομάδα 101"/>
          <p:cNvGrpSpPr>
            <a:grpSpLocks/>
          </p:cNvGrpSpPr>
          <p:nvPr/>
        </p:nvGrpSpPr>
        <p:grpSpPr bwMode="auto">
          <a:xfrm>
            <a:off x="-1027113" y="6116638"/>
            <a:ext cx="5957888" cy="757237"/>
            <a:chOff x="-1027078" y="6024401"/>
            <a:chExt cx="6094378" cy="757615"/>
          </a:xfrm>
        </p:grpSpPr>
        <p:pic>
          <p:nvPicPr>
            <p:cNvPr id="59411" name="Εικόνα 102"/>
            <p:cNvPicPr>
              <a:picLocks noChangeAspect="1"/>
            </p:cNvPicPr>
            <p:nvPr/>
          </p:nvPicPr>
          <p:blipFill>
            <a:blip r:embed="rId2"/>
            <a:srcRect r="39214"/>
            <a:stretch>
              <a:fillRect/>
            </a:stretch>
          </p:blipFill>
          <p:spPr bwMode="auto">
            <a:xfrm>
              <a:off x="169525" y="6026473"/>
              <a:ext cx="1312055" cy="427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2" name="Εικόνα 103"/>
            <p:cNvPicPr>
              <a:picLocks noChangeAspect="1"/>
            </p:cNvPicPr>
            <p:nvPr/>
          </p:nvPicPr>
          <p:blipFill>
            <a:blip r:embed="rId2"/>
            <a:srcRect l="66602"/>
            <a:stretch>
              <a:fillRect/>
            </a:stretch>
          </p:blipFill>
          <p:spPr bwMode="auto">
            <a:xfrm>
              <a:off x="2995363" y="6031488"/>
              <a:ext cx="711295" cy="42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3" name="Εικόνα 104"/>
            <p:cNvPicPr>
              <a:picLocks noChangeAspect="1"/>
            </p:cNvPicPr>
            <p:nvPr/>
          </p:nvPicPr>
          <p:blipFill>
            <a:blip r:embed="rId3"/>
            <a:srcRect l="13724" t="20903" r="36871" b="39870"/>
            <a:stretch>
              <a:fillRect/>
            </a:stretch>
          </p:blipFill>
          <p:spPr bwMode="auto">
            <a:xfrm>
              <a:off x="1481580" y="6024401"/>
              <a:ext cx="1450209" cy="483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14" name="TextBox 105"/>
            <p:cNvSpPr txBox="1">
              <a:spLocks noChangeArrowheads="1"/>
            </p:cNvSpPr>
            <p:nvPr/>
          </p:nvSpPr>
          <p:spPr bwMode="auto">
            <a:xfrm>
              <a:off x="-1027078" y="6566572"/>
              <a:ext cx="60943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tabLst>
                  <a:tab pos="2636838" algn="ctr"/>
                  <a:tab pos="5273675" algn="r"/>
                </a:tabLst>
              </a:pPr>
              <a:r>
                <a:rPr lang="el-GR" sz="800" b="1">
                  <a:latin typeface="Tahoma" pitchFamily="34" charset="0"/>
                  <a:ea typeface="Calibri" pitchFamily="34" charset="0"/>
                  <a:cs typeface="Times New Roman" pitchFamily="18" charset="0"/>
                </a:rPr>
                <a:t>Με τη συγχρηματοδότηση της Ελλάδας και της Ευρωπαϊκής Ένωσης</a:t>
              </a:r>
              <a:endParaRPr lang="el-GR" sz="8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59408" name="Εικόνα 106"/>
          <p:cNvPicPr>
            <a:picLocks noChangeAspect="1"/>
          </p:cNvPicPr>
          <p:nvPr/>
        </p:nvPicPr>
        <p:blipFill>
          <a:blip r:embed="rId4"/>
          <a:srcRect l="28172"/>
          <a:stretch>
            <a:fillRect/>
          </a:stretch>
        </p:blipFill>
        <p:spPr bwMode="auto">
          <a:xfrm rot="-2491201">
            <a:off x="9964738" y="2195513"/>
            <a:ext cx="193198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9" name="Εικόνα 10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06025" y="236538"/>
            <a:ext cx="18129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0" name="Εικόνα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425" y="182563"/>
            <a:ext cx="109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8" grpId="0"/>
      <p:bldP spid="24" grpId="0"/>
      <p:bldP spid="25" grpId="0"/>
      <p:bldP spid="44" grpId="0"/>
      <p:bldP spid="79" grpId="0"/>
      <p:bldP spid="80" grpId="0" animBg="1"/>
      <p:bldP spid="81" grpId="0"/>
      <p:bldP spid="84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044700" y="209550"/>
            <a:ext cx="12157075" cy="296863"/>
          </a:xfrm>
        </p:spPr>
        <p:txBody>
          <a:bodyPr/>
          <a:lstStyle/>
          <a:p>
            <a:r>
              <a:rPr lang="el-GR" sz="2800" b="1" smtClean="0">
                <a:solidFill>
                  <a:srgbClr val="00B0F0"/>
                </a:solidFill>
                <a:latin typeface="Raleway"/>
                <a:ea typeface="Roboto"/>
                <a:cs typeface="Arial" charset="0"/>
              </a:rPr>
              <a:t>Αξιολόγηση Προγράμματος</a:t>
            </a:r>
            <a:endParaRPr lang="en-US" sz="2800" b="1" smtClean="0">
              <a:solidFill>
                <a:srgbClr val="00B0F0"/>
              </a:solidFill>
              <a:latin typeface="Raleway"/>
              <a:ea typeface="Roboto"/>
              <a:cs typeface="Arial" charset="0"/>
            </a:endParaRPr>
          </a:p>
        </p:txBody>
      </p:sp>
      <p:grpSp>
        <p:nvGrpSpPr>
          <p:cNvPr id="24" name="Ομάδα 23"/>
          <p:cNvGrpSpPr>
            <a:grpSpLocks/>
          </p:cNvGrpSpPr>
          <p:nvPr/>
        </p:nvGrpSpPr>
        <p:grpSpPr bwMode="auto">
          <a:xfrm>
            <a:off x="8207375" y="1116013"/>
            <a:ext cx="3811588" cy="4548187"/>
            <a:chOff x="7739159" y="786582"/>
            <a:chExt cx="3924907" cy="4848215"/>
          </a:xfrm>
        </p:grpSpPr>
        <p:grpSp>
          <p:nvGrpSpPr>
            <p:cNvPr id="58" name="그룹 57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8355110" y="2238870"/>
              <a:ext cx="2477247" cy="1947929"/>
              <a:chOff x="7884847" y="2724468"/>
              <a:chExt cx="2477247" cy="1442572"/>
            </a:xfrm>
            <a:solidFill>
              <a:schemeClr val="accent6"/>
            </a:solidFill>
          </p:grpSpPr>
          <p:sp>
            <p:nvSpPr>
              <p:cNvPr id="57" name="자유형: 도형 5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884847" y="2724468"/>
                <a:ext cx="2477247" cy="1442572"/>
              </a:xfrm>
              <a:custGeom>
                <a:avLst/>
                <a:gdLst>
                  <a:gd name="connsiteX0" fmla="*/ 2183863 w 2477247"/>
                  <a:gd name="connsiteY0" fmla="*/ 527767 h 1442572"/>
                  <a:gd name="connsiteX1" fmla="*/ 2016636 w 2477247"/>
                  <a:gd name="connsiteY1" fmla="*/ 706361 h 1442572"/>
                  <a:gd name="connsiteX2" fmla="*/ 2302180 w 2477247"/>
                  <a:gd name="connsiteY2" fmla="*/ 706361 h 1442572"/>
                  <a:gd name="connsiteX3" fmla="*/ 2302180 w 2477247"/>
                  <a:gd name="connsiteY3" fmla="*/ 704598 h 1442572"/>
                  <a:gd name="connsiteX4" fmla="*/ 2389714 w 2477247"/>
                  <a:gd name="connsiteY4" fmla="*/ 617064 h 1442572"/>
                  <a:gd name="connsiteX5" fmla="*/ 2302180 w 2477247"/>
                  <a:gd name="connsiteY5" fmla="*/ 529530 h 1442572"/>
                  <a:gd name="connsiteX6" fmla="*/ 2302180 w 2477247"/>
                  <a:gd name="connsiteY6" fmla="*/ 527767 h 1442572"/>
                  <a:gd name="connsiteX7" fmla="*/ 26677 w 2477247"/>
                  <a:gd name="connsiteY7" fmla="*/ 0 h 1442572"/>
                  <a:gd name="connsiteX8" fmla="*/ 2433766 w 2477247"/>
                  <a:gd name="connsiteY8" fmla="*/ 0 h 1442572"/>
                  <a:gd name="connsiteX9" fmla="*/ 2460443 w 2477247"/>
                  <a:gd name="connsiteY9" fmla="*/ 26677 h 1442572"/>
                  <a:gd name="connsiteX10" fmla="*/ 2460443 w 2477247"/>
                  <a:gd name="connsiteY10" fmla="*/ 232385 h 1442572"/>
                  <a:gd name="connsiteX11" fmla="*/ 2460443 w 2477247"/>
                  <a:gd name="connsiteY11" fmla="*/ 235867 h 1442572"/>
                  <a:gd name="connsiteX12" fmla="*/ 2457183 w 2477247"/>
                  <a:gd name="connsiteY12" fmla="*/ 235867 h 1442572"/>
                  <a:gd name="connsiteX13" fmla="*/ 2264173 w 2477247"/>
                  <a:gd name="connsiteY13" fmla="*/ 441997 h 1442572"/>
                  <a:gd name="connsiteX14" fmla="*/ 2302180 w 2477247"/>
                  <a:gd name="connsiteY14" fmla="*/ 441997 h 1442572"/>
                  <a:gd name="connsiteX15" fmla="*/ 2304524 w 2477247"/>
                  <a:gd name="connsiteY15" fmla="*/ 441997 h 1442572"/>
                  <a:gd name="connsiteX16" fmla="*/ 2304524 w 2477247"/>
                  <a:gd name="connsiteY16" fmla="*/ 442234 h 1442572"/>
                  <a:gd name="connsiteX17" fmla="*/ 2337463 w 2477247"/>
                  <a:gd name="connsiteY17" fmla="*/ 445554 h 1442572"/>
                  <a:gd name="connsiteX18" fmla="*/ 2477247 w 2477247"/>
                  <a:gd name="connsiteY18" fmla="*/ 617064 h 1442572"/>
                  <a:gd name="connsiteX19" fmla="*/ 2337463 w 2477247"/>
                  <a:gd name="connsiteY19" fmla="*/ 788574 h 1442572"/>
                  <a:gd name="connsiteX20" fmla="*/ 2304524 w 2477247"/>
                  <a:gd name="connsiteY20" fmla="*/ 791895 h 1442572"/>
                  <a:gd name="connsiteX21" fmla="*/ 2304524 w 2477247"/>
                  <a:gd name="connsiteY21" fmla="*/ 792131 h 1442572"/>
                  <a:gd name="connsiteX22" fmla="*/ 2302180 w 2477247"/>
                  <a:gd name="connsiteY22" fmla="*/ 792131 h 1442572"/>
                  <a:gd name="connsiteX23" fmla="*/ 1936325 w 2477247"/>
                  <a:gd name="connsiteY23" fmla="*/ 792131 h 1442572"/>
                  <a:gd name="connsiteX24" fmla="*/ 1537847 w 2477247"/>
                  <a:gd name="connsiteY24" fmla="*/ 1217697 h 1442572"/>
                  <a:gd name="connsiteX25" fmla="*/ 1537847 w 2477247"/>
                  <a:gd name="connsiteY25" fmla="*/ 1442572 h 1442572"/>
                  <a:gd name="connsiteX26" fmla="*/ 929169 w 2477247"/>
                  <a:gd name="connsiteY26" fmla="*/ 1442572 h 1442572"/>
                  <a:gd name="connsiteX27" fmla="*/ 929169 w 2477247"/>
                  <a:gd name="connsiteY27" fmla="*/ 1224716 h 1442572"/>
                  <a:gd name="connsiteX28" fmla="*/ 3260 w 2477247"/>
                  <a:gd name="connsiteY28" fmla="*/ 235867 h 1442572"/>
                  <a:gd name="connsiteX29" fmla="*/ 0 w 2477247"/>
                  <a:gd name="connsiteY29" fmla="*/ 235867 h 1442572"/>
                  <a:gd name="connsiteX30" fmla="*/ 0 w 2477247"/>
                  <a:gd name="connsiteY30" fmla="*/ 232385 h 1442572"/>
                  <a:gd name="connsiteX31" fmla="*/ 0 w 2477247"/>
                  <a:gd name="connsiteY31" fmla="*/ 26677 h 1442572"/>
                  <a:gd name="connsiteX32" fmla="*/ 26677 w 2477247"/>
                  <a:gd name="connsiteY32" fmla="*/ 0 h 144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7247" h="1442572">
                    <a:moveTo>
                      <a:pt x="2183863" y="527767"/>
                    </a:moveTo>
                    <a:lnTo>
                      <a:pt x="2016636" y="706361"/>
                    </a:lnTo>
                    <a:lnTo>
                      <a:pt x="2302180" y="706361"/>
                    </a:lnTo>
                    <a:lnTo>
                      <a:pt x="2302180" y="704598"/>
                    </a:lnTo>
                    <a:cubicBezTo>
                      <a:pt x="2350524" y="704598"/>
                      <a:pt x="2389714" y="665408"/>
                      <a:pt x="2389714" y="617064"/>
                    </a:cubicBezTo>
                    <a:cubicBezTo>
                      <a:pt x="2389714" y="568720"/>
                      <a:pt x="2350524" y="529530"/>
                      <a:pt x="2302180" y="529530"/>
                    </a:cubicBezTo>
                    <a:lnTo>
                      <a:pt x="2302180" y="527767"/>
                    </a:lnTo>
                    <a:close/>
                    <a:moveTo>
                      <a:pt x="26677" y="0"/>
                    </a:moveTo>
                    <a:lnTo>
                      <a:pt x="2433766" y="0"/>
                    </a:lnTo>
                    <a:cubicBezTo>
                      <a:pt x="2448499" y="0"/>
                      <a:pt x="2460443" y="11944"/>
                      <a:pt x="2460443" y="26677"/>
                    </a:cubicBezTo>
                    <a:lnTo>
                      <a:pt x="2460443" y="232385"/>
                    </a:lnTo>
                    <a:lnTo>
                      <a:pt x="2460443" y="235867"/>
                    </a:lnTo>
                    <a:lnTo>
                      <a:pt x="2457183" y="235867"/>
                    </a:lnTo>
                    <a:lnTo>
                      <a:pt x="2264173" y="441997"/>
                    </a:lnTo>
                    <a:lnTo>
                      <a:pt x="2302180" y="441997"/>
                    </a:lnTo>
                    <a:lnTo>
                      <a:pt x="2304524" y="441997"/>
                    </a:lnTo>
                    <a:lnTo>
                      <a:pt x="2304524" y="442234"/>
                    </a:lnTo>
                    <a:lnTo>
                      <a:pt x="2337463" y="445554"/>
                    </a:lnTo>
                    <a:cubicBezTo>
                      <a:pt x="2417237" y="461878"/>
                      <a:pt x="2477247" y="532463"/>
                      <a:pt x="2477247" y="617064"/>
                    </a:cubicBezTo>
                    <a:cubicBezTo>
                      <a:pt x="2477247" y="701665"/>
                      <a:pt x="2417237" y="772250"/>
                      <a:pt x="2337463" y="788574"/>
                    </a:cubicBezTo>
                    <a:lnTo>
                      <a:pt x="2304524" y="791895"/>
                    </a:lnTo>
                    <a:lnTo>
                      <a:pt x="2304524" y="792131"/>
                    </a:lnTo>
                    <a:lnTo>
                      <a:pt x="2302180" y="792131"/>
                    </a:lnTo>
                    <a:lnTo>
                      <a:pt x="1936325" y="792131"/>
                    </a:lnTo>
                    <a:lnTo>
                      <a:pt x="1537847" y="1217697"/>
                    </a:lnTo>
                    <a:lnTo>
                      <a:pt x="1537847" y="1442572"/>
                    </a:lnTo>
                    <a:lnTo>
                      <a:pt x="929169" y="1442572"/>
                    </a:lnTo>
                    <a:lnTo>
                      <a:pt x="929169" y="1224716"/>
                    </a:lnTo>
                    <a:lnTo>
                      <a:pt x="3260" y="235867"/>
                    </a:lnTo>
                    <a:lnTo>
                      <a:pt x="0" y="235867"/>
                    </a:lnTo>
                    <a:lnTo>
                      <a:pt x="0" y="232385"/>
                    </a:lnTo>
                    <a:lnTo>
                      <a:pt x="0" y="26677"/>
                    </a:lnTo>
                    <a:cubicBezTo>
                      <a:pt x="0" y="11944"/>
                      <a:pt x="11944" y="0"/>
                      <a:pt x="266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/>
              </a:p>
            </p:txBody>
          </p:sp>
          <p:sp>
            <p:nvSpPr>
              <p:cNvPr id="48" name="Rectangle 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884847" y="2874565"/>
                <a:ext cx="2460443" cy="857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pic>
          <p:nvPicPr>
            <p:cNvPr id="60450" name="Graphic 9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39159" y="1642392"/>
              <a:ext cx="1372286" cy="90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1" name="Graphic 9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30314" y="878773"/>
              <a:ext cx="1603552" cy="105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Graphic 9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50289" y="1839892"/>
              <a:ext cx="1081238" cy="597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Graphic 9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60515" y="1033967"/>
              <a:ext cx="1603551" cy="105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Graphic 9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738708" y="786582"/>
              <a:ext cx="912605" cy="60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55" name="자유형: 도형 58"/>
            <p:cNvSpPr>
              <a:spLocks/>
            </p:cNvSpPr>
            <p:nvPr/>
          </p:nvSpPr>
          <p:spPr bwMode="auto">
            <a:xfrm>
              <a:off x="9215617" y="4222738"/>
              <a:ext cx="620096" cy="653825"/>
            </a:xfrm>
            <a:custGeom>
              <a:avLst/>
              <a:gdLst/>
              <a:ahLst/>
              <a:cxnLst/>
              <a:rect l="0" t="0" r="r" b="b"/>
              <a:pathLst>
                <a:path w="3219215" h="3211105">
                  <a:moveTo>
                    <a:pt x="1802423" y="0"/>
                  </a:moveTo>
                  <a:cubicBezTo>
                    <a:pt x="1833724" y="5539"/>
                    <a:pt x="1865024" y="15299"/>
                    <a:pt x="1896413" y="15474"/>
                  </a:cubicBezTo>
                  <a:cubicBezTo>
                    <a:pt x="1938528" y="15738"/>
                    <a:pt x="1946881" y="34905"/>
                    <a:pt x="1944947" y="72273"/>
                  </a:cubicBezTo>
                  <a:cubicBezTo>
                    <a:pt x="1942133" y="126345"/>
                    <a:pt x="1945210" y="180682"/>
                    <a:pt x="1943803" y="234843"/>
                  </a:cubicBezTo>
                  <a:cubicBezTo>
                    <a:pt x="1943100" y="259813"/>
                    <a:pt x="1948463" y="275199"/>
                    <a:pt x="1975456" y="282761"/>
                  </a:cubicBezTo>
                  <a:cubicBezTo>
                    <a:pt x="2023198" y="296125"/>
                    <a:pt x="2075776" y="334196"/>
                    <a:pt x="2115254" y="322941"/>
                  </a:cubicBezTo>
                  <a:cubicBezTo>
                    <a:pt x="2154467" y="311687"/>
                    <a:pt x="2180844" y="253218"/>
                    <a:pt x="2211178" y="214181"/>
                  </a:cubicBezTo>
                  <a:cubicBezTo>
                    <a:pt x="2272636" y="135138"/>
                    <a:pt x="2272196" y="134786"/>
                    <a:pt x="2359943" y="178748"/>
                  </a:cubicBezTo>
                  <a:cubicBezTo>
                    <a:pt x="2438283" y="217961"/>
                    <a:pt x="2438459" y="218049"/>
                    <a:pt x="2413049" y="302983"/>
                  </a:cubicBezTo>
                  <a:cubicBezTo>
                    <a:pt x="2399597" y="347824"/>
                    <a:pt x="2384034" y="392137"/>
                    <a:pt x="2372516" y="437505"/>
                  </a:cubicBezTo>
                  <a:cubicBezTo>
                    <a:pt x="2369439" y="449551"/>
                    <a:pt x="2373484" y="469773"/>
                    <a:pt x="2382012" y="477246"/>
                  </a:cubicBezTo>
                  <a:cubicBezTo>
                    <a:pt x="2419555" y="509778"/>
                    <a:pt x="2460000" y="538968"/>
                    <a:pt x="2502291" y="571588"/>
                  </a:cubicBezTo>
                  <a:cubicBezTo>
                    <a:pt x="2572102" y="526044"/>
                    <a:pt x="2641737" y="480675"/>
                    <a:pt x="2705745" y="439000"/>
                  </a:cubicBezTo>
                  <a:cubicBezTo>
                    <a:pt x="2752080" y="481643"/>
                    <a:pt x="2796921" y="522966"/>
                    <a:pt x="2843520" y="565873"/>
                  </a:cubicBezTo>
                  <a:cubicBezTo>
                    <a:pt x="2791294" y="636739"/>
                    <a:pt x="2740299" y="706022"/>
                    <a:pt x="2689215" y="775306"/>
                  </a:cubicBezTo>
                  <a:cubicBezTo>
                    <a:pt x="2716823" y="818300"/>
                    <a:pt x="2741442" y="859976"/>
                    <a:pt x="2770017" y="898662"/>
                  </a:cubicBezTo>
                  <a:cubicBezTo>
                    <a:pt x="2777490" y="908861"/>
                    <a:pt x="2798768" y="916774"/>
                    <a:pt x="2811253" y="914136"/>
                  </a:cubicBezTo>
                  <a:cubicBezTo>
                    <a:pt x="2884229" y="898926"/>
                    <a:pt x="2956414" y="880198"/>
                    <a:pt x="3033962" y="861382"/>
                  </a:cubicBezTo>
                  <a:cubicBezTo>
                    <a:pt x="3059811" y="915367"/>
                    <a:pt x="3085485" y="968912"/>
                    <a:pt x="3112829" y="1026150"/>
                  </a:cubicBezTo>
                  <a:cubicBezTo>
                    <a:pt x="3053041" y="1067122"/>
                    <a:pt x="2995100" y="1109150"/>
                    <a:pt x="2934785" y="1147220"/>
                  </a:cubicBezTo>
                  <a:cubicBezTo>
                    <a:pt x="2904715" y="1166212"/>
                    <a:pt x="2889592" y="1184939"/>
                    <a:pt x="2906649" y="1220460"/>
                  </a:cubicBezTo>
                  <a:cubicBezTo>
                    <a:pt x="2912892" y="1233385"/>
                    <a:pt x="2914474" y="1248596"/>
                    <a:pt x="2917903" y="1262839"/>
                  </a:cubicBezTo>
                  <a:cubicBezTo>
                    <a:pt x="2937686" y="1345311"/>
                    <a:pt x="2937686" y="1344959"/>
                    <a:pt x="3022883" y="1352872"/>
                  </a:cubicBezTo>
                  <a:cubicBezTo>
                    <a:pt x="3080913" y="1358236"/>
                    <a:pt x="3138854" y="1364478"/>
                    <a:pt x="3199433" y="1370633"/>
                  </a:cubicBezTo>
                  <a:cubicBezTo>
                    <a:pt x="3206115" y="1430421"/>
                    <a:pt x="3212358" y="1486779"/>
                    <a:pt x="3219216" y="1547974"/>
                  </a:cubicBezTo>
                  <a:cubicBezTo>
                    <a:pt x="3145448" y="1570043"/>
                    <a:pt x="3073439" y="1593166"/>
                    <a:pt x="3000463" y="1612509"/>
                  </a:cubicBezTo>
                  <a:cubicBezTo>
                    <a:pt x="2968811" y="1620950"/>
                    <a:pt x="2953424" y="1634578"/>
                    <a:pt x="2953952" y="1668956"/>
                  </a:cubicBezTo>
                  <a:cubicBezTo>
                    <a:pt x="2954479" y="1709664"/>
                    <a:pt x="2934872" y="1759517"/>
                    <a:pt x="2952281" y="1788619"/>
                  </a:cubicBezTo>
                  <a:cubicBezTo>
                    <a:pt x="2969690" y="1817810"/>
                    <a:pt x="3021565" y="1826778"/>
                    <a:pt x="3058756" y="1843659"/>
                  </a:cubicBezTo>
                  <a:cubicBezTo>
                    <a:pt x="3099992" y="1862475"/>
                    <a:pt x="3141668" y="1880235"/>
                    <a:pt x="3187827" y="1900457"/>
                  </a:cubicBezTo>
                  <a:cubicBezTo>
                    <a:pt x="3174287" y="1954882"/>
                    <a:pt x="3162242" y="2008691"/>
                    <a:pt x="3146415" y="2061445"/>
                  </a:cubicBezTo>
                  <a:cubicBezTo>
                    <a:pt x="3144041" y="2069270"/>
                    <a:pt x="3123731" y="2076216"/>
                    <a:pt x="3111950" y="2075864"/>
                  </a:cubicBezTo>
                  <a:cubicBezTo>
                    <a:pt x="3044600" y="2073490"/>
                    <a:pt x="2977339" y="2069358"/>
                    <a:pt x="2910078" y="2064522"/>
                  </a:cubicBezTo>
                  <a:cubicBezTo>
                    <a:pt x="2886691" y="2062851"/>
                    <a:pt x="2872887" y="2068390"/>
                    <a:pt x="2863303" y="2092218"/>
                  </a:cubicBezTo>
                  <a:cubicBezTo>
                    <a:pt x="2846949" y="2132838"/>
                    <a:pt x="2826024" y="2171612"/>
                    <a:pt x="2804658" y="2215925"/>
                  </a:cubicBezTo>
                  <a:cubicBezTo>
                    <a:pt x="2869370" y="2276768"/>
                    <a:pt x="2935136" y="2338666"/>
                    <a:pt x="3003101" y="2402498"/>
                  </a:cubicBezTo>
                  <a:cubicBezTo>
                    <a:pt x="2969338" y="2454988"/>
                    <a:pt x="2937070" y="2505017"/>
                    <a:pt x="2902341" y="2559001"/>
                  </a:cubicBezTo>
                  <a:cubicBezTo>
                    <a:pt x="2832003" y="2528404"/>
                    <a:pt x="2762016" y="2499741"/>
                    <a:pt x="2693611" y="2467561"/>
                  </a:cubicBezTo>
                  <a:cubicBezTo>
                    <a:pt x="2665476" y="2454373"/>
                    <a:pt x="2646924" y="2455076"/>
                    <a:pt x="2626614" y="2480750"/>
                  </a:cubicBezTo>
                  <a:cubicBezTo>
                    <a:pt x="2600501" y="2513897"/>
                    <a:pt x="2551704" y="2541329"/>
                    <a:pt x="2546956" y="2575883"/>
                  </a:cubicBezTo>
                  <a:cubicBezTo>
                    <a:pt x="2542296" y="2610084"/>
                    <a:pt x="2579927" y="2650353"/>
                    <a:pt x="2599534" y="2687633"/>
                  </a:cubicBezTo>
                  <a:cubicBezTo>
                    <a:pt x="2621251" y="2728957"/>
                    <a:pt x="2643407" y="2770017"/>
                    <a:pt x="2667059" y="2814242"/>
                  </a:cubicBezTo>
                  <a:cubicBezTo>
                    <a:pt x="2619053" y="2851961"/>
                    <a:pt x="2572190" y="2888713"/>
                    <a:pt x="2521019" y="2928982"/>
                  </a:cubicBezTo>
                  <a:cubicBezTo>
                    <a:pt x="2463517" y="2877635"/>
                    <a:pt x="2404960" y="2827343"/>
                    <a:pt x="2349129" y="2774325"/>
                  </a:cubicBezTo>
                  <a:cubicBezTo>
                    <a:pt x="2327852" y="2754103"/>
                    <a:pt x="2311762" y="2746981"/>
                    <a:pt x="2285473" y="2765269"/>
                  </a:cubicBezTo>
                  <a:cubicBezTo>
                    <a:pt x="2249952" y="2790063"/>
                    <a:pt x="2195879" y="2803164"/>
                    <a:pt x="2179437" y="2836135"/>
                  </a:cubicBezTo>
                  <a:cubicBezTo>
                    <a:pt x="2163787" y="2867523"/>
                    <a:pt x="2185944" y="2917903"/>
                    <a:pt x="2192362" y="2959843"/>
                  </a:cubicBezTo>
                  <a:cubicBezTo>
                    <a:pt x="2198956" y="3003013"/>
                    <a:pt x="2206606" y="3046095"/>
                    <a:pt x="2213727" y="3088562"/>
                  </a:cubicBezTo>
                  <a:cubicBezTo>
                    <a:pt x="2208012" y="3092606"/>
                    <a:pt x="2204847" y="3095947"/>
                    <a:pt x="2200979" y="3097354"/>
                  </a:cubicBezTo>
                  <a:cubicBezTo>
                    <a:pt x="2149016" y="3116873"/>
                    <a:pt x="2096965" y="3136040"/>
                    <a:pt x="2039728" y="3157230"/>
                  </a:cubicBezTo>
                  <a:cubicBezTo>
                    <a:pt x="2002360" y="3090496"/>
                    <a:pt x="1963850" y="3025345"/>
                    <a:pt x="1929208" y="2958260"/>
                  </a:cubicBezTo>
                  <a:cubicBezTo>
                    <a:pt x="1915316" y="2931355"/>
                    <a:pt x="1899666" y="2924673"/>
                    <a:pt x="1870564" y="2928102"/>
                  </a:cubicBezTo>
                  <a:cubicBezTo>
                    <a:pt x="1732261" y="2953952"/>
                    <a:pt x="1748263" y="2941643"/>
                    <a:pt x="1725139" y="3060954"/>
                  </a:cubicBezTo>
                  <a:cubicBezTo>
                    <a:pt x="1715731" y="3109663"/>
                    <a:pt x="1705972" y="3158197"/>
                    <a:pt x="1695597" y="3210687"/>
                  </a:cubicBezTo>
                  <a:cubicBezTo>
                    <a:pt x="1639678" y="3210687"/>
                    <a:pt x="1585605" y="3212270"/>
                    <a:pt x="1531884" y="3209280"/>
                  </a:cubicBezTo>
                  <a:cubicBezTo>
                    <a:pt x="1522212" y="3208753"/>
                    <a:pt x="1508057" y="3190817"/>
                    <a:pt x="1505419" y="3178859"/>
                  </a:cubicBezTo>
                  <a:cubicBezTo>
                    <a:pt x="1490912" y="3114587"/>
                    <a:pt x="1479042" y="3049788"/>
                    <a:pt x="1467172" y="2984989"/>
                  </a:cubicBezTo>
                  <a:cubicBezTo>
                    <a:pt x="1462864" y="2961162"/>
                    <a:pt x="1455391" y="2945775"/>
                    <a:pt x="1426552" y="2943665"/>
                  </a:cubicBezTo>
                  <a:cubicBezTo>
                    <a:pt x="1384613" y="2940588"/>
                    <a:pt x="1335024" y="2915353"/>
                    <a:pt x="1303460" y="2930476"/>
                  </a:cubicBezTo>
                  <a:cubicBezTo>
                    <a:pt x="1271895" y="2945599"/>
                    <a:pt x="1258531" y="2998705"/>
                    <a:pt x="1237078" y="3035193"/>
                  </a:cubicBezTo>
                  <a:cubicBezTo>
                    <a:pt x="1214833" y="3072912"/>
                    <a:pt x="1200326" y="3129534"/>
                    <a:pt x="1167970" y="3142811"/>
                  </a:cubicBezTo>
                  <a:cubicBezTo>
                    <a:pt x="1136318" y="3155735"/>
                    <a:pt x="1086553" y="3124698"/>
                    <a:pt x="1044790" y="3112477"/>
                  </a:cubicBezTo>
                  <a:cubicBezTo>
                    <a:pt x="1028085" y="3107641"/>
                    <a:pt x="1011731" y="3101662"/>
                    <a:pt x="991948" y="3095156"/>
                  </a:cubicBezTo>
                  <a:cubicBezTo>
                    <a:pt x="1003114" y="3019630"/>
                    <a:pt x="1012874" y="2945775"/>
                    <a:pt x="1025447" y="2872447"/>
                  </a:cubicBezTo>
                  <a:cubicBezTo>
                    <a:pt x="1030019" y="2845806"/>
                    <a:pt x="1026854" y="2828661"/>
                    <a:pt x="1000037" y="2816352"/>
                  </a:cubicBezTo>
                  <a:cubicBezTo>
                    <a:pt x="961703" y="2798680"/>
                    <a:pt x="923808" y="2759818"/>
                    <a:pt x="888287" y="2762631"/>
                  </a:cubicBezTo>
                  <a:cubicBezTo>
                    <a:pt x="855404" y="2765181"/>
                    <a:pt x="825686" y="2810373"/>
                    <a:pt x="795088" y="2837366"/>
                  </a:cubicBezTo>
                  <a:cubicBezTo>
                    <a:pt x="762205" y="2866468"/>
                    <a:pt x="730025" y="2896274"/>
                    <a:pt x="694329" y="2928718"/>
                  </a:cubicBezTo>
                  <a:cubicBezTo>
                    <a:pt x="668919" y="2908759"/>
                    <a:pt x="643861" y="2889152"/>
                    <a:pt x="618891" y="2869546"/>
                  </a:cubicBezTo>
                  <a:cubicBezTo>
                    <a:pt x="594888" y="2850642"/>
                    <a:pt x="570885" y="2831739"/>
                    <a:pt x="546090" y="2812308"/>
                  </a:cubicBezTo>
                  <a:cubicBezTo>
                    <a:pt x="580908" y="2743376"/>
                    <a:pt x="613615" y="2676467"/>
                    <a:pt x="648609" y="2610876"/>
                  </a:cubicBezTo>
                  <a:cubicBezTo>
                    <a:pt x="660214" y="2589071"/>
                    <a:pt x="658544" y="2575003"/>
                    <a:pt x="640696" y="2557682"/>
                  </a:cubicBezTo>
                  <a:cubicBezTo>
                    <a:pt x="610274" y="2528140"/>
                    <a:pt x="582666" y="2495872"/>
                    <a:pt x="551278" y="2462022"/>
                  </a:cubicBezTo>
                  <a:cubicBezTo>
                    <a:pt x="474960" y="2494114"/>
                    <a:pt x="398467" y="2526206"/>
                    <a:pt x="316347" y="2560760"/>
                  </a:cubicBezTo>
                  <a:cubicBezTo>
                    <a:pt x="281266" y="2509940"/>
                    <a:pt x="245833" y="2458681"/>
                    <a:pt x="208905" y="2405224"/>
                  </a:cubicBezTo>
                  <a:cubicBezTo>
                    <a:pt x="263769" y="2353261"/>
                    <a:pt x="316259" y="2302354"/>
                    <a:pt x="370244" y="2253117"/>
                  </a:cubicBezTo>
                  <a:cubicBezTo>
                    <a:pt x="387829" y="2237027"/>
                    <a:pt x="391434" y="2224014"/>
                    <a:pt x="382553" y="2200451"/>
                  </a:cubicBezTo>
                  <a:cubicBezTo>
                    <a:pt x="325315" y="2048608"/>
                    <a:pt x="360485" y="2066192"/>
                    <a:pt x="208993" y="2085184"/>
                  </a:cubicBezTo>
                  <a:cubicBezTo>
                    <a:pt x="201696" y="2086063"/>
                    <a:pt x="194310" y="2085799"/>
                    <a:pt x="187012" y="2085887"/>
                  </a:cubicBezTo>
                  <a:cubicBezTo>
                    <a:pt x="150964" y="2086503"/>
                    <a:pt x="104453" y="2100922"/>
                    <a:pt x="81681" y="2083777"/>
                  </a:cubicBezTo>
                  <a:cubicBezTo>
                    <a:pt x="58205" y="2066192"/>
                    <a:pt x="57326" y="2017923"/>
                    <a:pt x="47478" y="1982929"/>
                  </a:cubicBezTo>
                  <a:cubicBezTo>
                    <a:pt x="41148" y="1960597"/>
                    <a:pt x="36488" y="1937825"/>
                    <a:pt x="30070" y="1911448"/>
                  </a:cubicBezTo>
                  <a:cubicBezTo>
                    <a:pt x="94869" y="1881290"/>
                    <a:pt x="157646" y="1850253"/>
                    <a:pt x="222006" y="1822997"/>
                  </a:cubicBezTo>
                  <a:cubicBezTo>
                    <a:pt x="248559" y="1811743"/>
                    <a:pt x="257527" y="1796620"/>
                    <a:pt x="252779" y="1769628"/>
                  </a:cubicBezTo>
                  <a:cubicBezTo>
                    <a:pt x="250053" y="1753802"/>
                    <a:pt x="248998" y="1737624"/>
                    <a:pt x="248471" y="1721446"/>
                  </a:cubicBezTo>
                  <a:cubicBezTo>
                    <a:pt x="246185" y="1644162"/>
                    <a:pt x="281881" y="1646184"/>
                    <a:pt x="165120" y="1619367"/>
                  </a:cubicBezTo>
                  <a:cubicBezTo>
                    <a:pt x="110168" y="1603717"/>
                    <a:pt x="55040" y="1588946"/>
                    <a:pt x="0" y="1573823"/>
                  </a:cubicBezTo>
                  <a:cubicBezTo>
                    <a:pt x="0" y="1556239"/>
                    <a:pt x="0" y="1538654"/>
                    <a:pt x="0" y="1521069"/>
                  </a:cubicBezTo>
                  <a:cubicBezTo>
                    <a:pt x="6418" y="1475525"/>
                    <a:pt x="12837" y="1429981"/>
                    <a:pt x="19431" y="1383382"/>
                  </a:cubicBezTo>
                  <a:cubicBezTo>
                    <a:pt x="55479" y="1379337"/>
                    <a:pt x="88714" y="1373710"/>
                    <a:pt x="122213" y="1372040"/>
                  </a:cubicBezTo>
                  <a:cubicBezTo>
                    <a:pt x="316523" y="1362808"/>
                    <a:pt x="263769" y="1389185"/>
                    <a:pt x="292432" y="1219933"/>
                  </a:cubicBezTo>
                  <a:cubicBezTo>
                    <a:pt x="296652" y="1194963"/>
                    <a:pt x="292168" y="1183533"/>
                    <a:pt x="271506" y="1170872"/>
                  </a:cubicBezTo>
                  <a:cubicBezTo>
                    <a:pt x="212950" y="1135175"/>
                    <a:pt x="155800" y="1097016"/>
                    <a:pt x="96100" y="1058594"/>
                  </a:cubicBezTo>
                  <a:cubicBezTo>
                    <a:pt x="120806" y="998015"/>
                    <a:pt x="144370" y="940337"/>
                    <a:pt x="168812" y="880462"/>
                  </a:cubicBezTo>
                  <a:cubicBezTo>
                    <a:pt x="241261" y="896991"/>
                    <a:pt x="309313" y="913609"/>
                    <a:pt x="377981" y="927325"/>
                  </a:cubicBezTo>
                  <a:cubicBezTo>
                    <a:pt x="390378" y="929787"/>
                    <a:pt x="411128" y="924863"/>
                    <a:pt x="417898" y="915807"/>
                  </a:cubicBezTo>
                  <a:cubicBezTo>
                    <a:pt x="447441" y="876241"/>
                    <a:pt x="473202" y="833862"/>
                    <a:pt x="501074" y="791484"/>
                  </a:cubicBezTo>
                  <a:cubicBezTo>
                    <a:pt x="451045" y="725629"/>
                    <a:pt x="402600" y="661885"/>
                    <a:pt x="352747" y="596294"/>
                  </a:cubicBezTo>
                  <a:cubicBezTo>
                    <a:pt x="395830" y="548025"/>
                    <a:pt x="437241" y="501601"/>
                    <a:pt x="478917" y="454826"/>
                  </a:cubicBezTo>
                  <a:cubicBezTo>
                    <a:pt x="511536" y="475400"/>
                    <a:pt x="539760" y="493688"/>
                    <a:pt x="568511" y="511185"/>
                  </a:cubicBezTo>
                  <a:cubicBezTo>
                    <a:pt x="607021" y="534660"/>
                    <a:pt x="647729" y="578006"/>
                    <a:pt x="684305" y="574929"/>
                  </a:cubicBezTo>
                  <a:cubicBezTo>
                    <a:pt x="723695" y="571588"/>
                    <a:pt x="758776" y="523582"/>
                    <a:pt x="797111" y="497029"/>
                  </a:cubicBezTo>
                  <a:cubicBezTo>
                    <a:pt x="818124" y="482522"/>
                    <a:pt x="819619" y="467663"/>
                    <a:pt x="811266" y="445067"/>
                  </a:cubicBezTo>
                  <a:cubicBezTo>
                    <a:pt x="790516" y="388796"/>
                    <a:pt x="771261" y="331910"/>
                    <a:pt x="754028" y="274496"/>
                  </a:cubicBezTo>
                  <a:cubicBezTo>
                    <a:pt x="750511" y="262802"/>
                    <a:pt x="753765" y="240382"/>
                    <a:pt x="761766" y="235194"/>
                  </a:cubicBezTo>
                  <a:cubicBezTo>
                    <a:pt x="809508" y="204597"/>
                    <a:pt x="859536" y="177605"/>
                    <a:pt x="911411" y="147975"/>
                  </a:cubicBezTo>
                  <a:cubicBezTo>
                    <a:pt x="955284" y="204157"/>
                    <a:pt x="998191" y="257790"/>
                    <a:pt x="1039515" y="312567"/>
                  </a:cubicBezTo>
                  <a:cubicBezTo>
                    <a:pt x="1053670" y="331294"/>
                    <a:pt x="1066155" y="339295"/>
                    <a:pt x="1090598" y="328744"/>
                  </a:cubicBezTo>
                  <a:cubicBezTo>
                    <a:pt x="1128141" y="312567"/>
                    <a:pt x="1168498" y="302807"/>
                    <a:pt x="1205777" y="286190"/>
                  </a:cubicBezTo>
                  <a:cubicBezTo>
                    <a:pt x="1217647" y="280826"/>
                    <a:pt x="1230484" y="262450"/>
                    <a:pt x="1231011" y="249526"/>
                  </a:cubicBezTo>
                  <a:cubicBezTo>
                    <a:pt x="1233649" y="188155"/>
                    <a:pt x="1233385" y="126521"/>
                    <a:pt x="1231627" y="65063"/>
                  </a:cubicBezTo>
                  <a:cubicBezTo>
                    <a:pt x="1230835" y="38686"/>
                    <a:pt x="1240595" y="29982"/>
                    <a:pt x="1265829" y="26201"/>
                  </a:cubicBezTo>
                  <a:cubicBezTo>
                    <a:pt x="1307328" y="19783"/>
                    <a:pt x="1348125" y="8968"/>
                    <a:pt x="1389185" y="0"/>
                  </a:cubicBezTo>
                  <a:cubicBezTo>
                    <a:pt x="1397977" y="0"/>
                    <a:pt x="1406769" y="0"/>
                    <a:pt x="1415562" y="0"/>
                  </a:cubicBezTo>
                  <a:cubicBezTo>
                    <a:pt x="1440004" y="67085"/>
                    <a:pt x="1463392" y="134522"/>
                    <a:pt x="1490032" y="200728"/>
                  </a:cubicBezTo>
                  <a:cubicBezTo>
                    <a:pt x="1494956" y="212950"/>
                    <a:pt x="1512717" y="226842"/>
                    <a:pt x="1525465" y="227809"/>
                  </a:cubicBezTo>
                  <a:cubicBezTo>
                    <a:pt x="1568987" y="231150"/>
                    <a:pt x="1612949" y="230534"/>
                    <a:pt x="1656559" y="228072"/>
                  </a:cubicBezTo>
                  <a:cubicBezTo>
                    <a:pt x="1667373" y="227457"/>
                    <a:pt x="1683199" y="216379"/>
                    <a:pt x="1686892" y="206355"/>
                  </a:cubicBezTo>
                  <a:cubicBezTo>
                    <a:pt x="1712214" y="138127"/>
                    <a:pt x="1734898" y="68932"/>
                    <a:pt x="1758462" y="0"/>
                  </a:cubicBezTo>
                  <a:cubicBezTo>
                    <a:pt x="1773145" y="0"/>
                    <a:pt x="1787740" y="0"/>
                    <a:pt x="1802423" y="0"/>
                  </a:cubicBezTo>
                  <a:close/>
                  <a:moveTo>
                    <a:pt x="1609520" y="1345135"/>
                  </a:moveTo>
                  <a:cubicBezTo>
                    <a:pt x="1464711" y="1344959"/>
                    <a:pt x="1349531" y="1460402"/>
                    <a:pt x="1350499" y="1604684"/>
                  </a:cubicBezTo>
                  <a:cubicBezTo>
                    <a:pt x="1351466" y="1752835"/>
                    <a:pt x="1466381" y="1871531"/>
                    <a:pt x="1609256" y="1871794"/>
                  </a:cubicBezTo>
                  <a:cubicBezTo>
                    <a:pt x="1751692" y="1872058"/>
                    <a:pt x="1870739" y="1751604"/>
                    <a:pt x="1871003" y="1606970"/>
                  </a:cubicBezTo>
                  <a:cubicBezTo>
                    <a:pt x="1871267" y="1458908"/>
                    <a:pt x="1757846" y="1345311"/>
                    <a:pt x="1609520" y="1345135"/>
                  </a:cubicBezTo>
                  <a:close/>
                  <a:moveTo>
                    <a:pt x="878615" y="2153764"/>
                  </a:moveTo>
                  <a:cubicBezTo>
                    <a:pt x="1037668" y="2355635"/>
                    <a:pt x="1235495" y="2481365"/>
                    <a:pt x="1493374" y="2515040"/>
                  </a:cubicBezTo>
                  <a:cubicBezTo>
                    <a:pt x="1493374" y="2386057"/>
                    <a:pt x="1493901" y="2263228"/>
                    <a:pt x="1492494" y="2140400"/>
                  </a:cubicBezTo>
                  <a:cubicBezTo>
                    <a:pt x="1492318" y="2128706"/>
                    <a:pt x="1482647" y="2112528"/>
                    <a:pt x="1472536" y="2106285"/>
                  </a:cubicBezTo>
                  <a:cubicBezTo>
                    <a:pt x="1395339" y="2058631"/>
                    <a:pt x="1317352" y="2012295"/>
                    <a:pt x="1238485" y="1967455"/>
                  </a:cubicBezTo>
                  <a:cubicBezTo>
                    <a:pt x="1228549" y="1961828"/>
                    <a:pt x="1209558" y="1962707"/>
                    <a:pt x="1199271" y="1968598"/>
                  </a:cubicBezTo>
                  <a:cubicBezTo>
                    <a:pt x="1093499" y="2028298"/>
                    <a:pt x="988871" y="2089756"/>
                    <a:pt x="878615" y="2153764"/>
                  </a:cubicBezTo>
                  <a:close/>
                  <a:moveTo>
                    <a:pt x="1731118" y="2518645"/>
                  </a:moveTo>
                  <a:cubicBezTo>
                    <a:pt x="1986710" y="2477233"/>
                    <a:pt x="2187614" y="2357130"/>
                    <a:pt x="2344996" y="2153500"/>
                  </a:cubicBezTo>
                  <a:cubicBezTo>
                    <a:pt x="2232983" y="2088437"/>
                    <a:pt x="2124661" y="2025220"/>
                    <a:pt x="2015725" y="1963234"/>
                  </a:cubicBezTo>
                  <a:cubicBezTo>
                    <a:pt x="2008867" y="1959278"/>
                    <a:pt x="1995063" y="1961300"/>
                    <a:pt x="1987501" y="1965696"/>
                  </a:cubicBezTo>
                  <a:cubicBezTo>
                    <a:pt x="1907755" y="2012032"/>
                    <a:pt x="1828360" y="2058983"/>
                    <a:pt x="1749845" y="2107252"/>
                  </a:cubicBezTo>
                  <a:cubicBezTo>
                    <a:pt x="1740701" y="2112880"/>
                    <a:pt x="1732085" y="2127563"/>
                    <a:pt x="1731909" y="2138201"/>
                  </a:cubicBezTo>
                  <a:cubicBezTo>
                    <a:pt x="1730678" y="2262349"/>
                    <a:pt x="1731118" y="2386672"/>
                    <a:pt x="1731118" y="2518645"/>
                  </a:cubicBezTo>
                  <a:close/>
                  <a:moveTo>
                    <a:pt x="768887" y="1948376"/>
                  </a:moveTo>
                  <a:cubicBezTo>
                    <a:pt x="843710" y="1904678"/>
                    <a:pt x="917038" y="1862299"/>
                    <a:pt x="989926" y="1819216"/>
                  </a:cubicBezTo>
                  <a:cubicBezTo>
                    <a:pt x="1031338" y="1794686"/>
                    <a:pt x="1087872" y="1778068"/>
                    <a:pt x="1108710" y="1741405"/>
                  </a:cubicBezTo>
                  <a:cubicBezTo>
                    <a:pt x="1129636" y="1704653"/>
                    <a:pt x="1115392" y="1647503"/>
                    <a:pt x="1115392" y="1599321"/>
                  </a:cubicBezTo>
                  <a:cubicBezTo>
                    <a:pt x="1115392" y="1546743"/>
                    <a:pt x="1131570" y="1483702"/>
                    <a:pt x="1108270" y="1444488"/>
                  </a:cubicBezTo>
                  <a:cubicBezTo>
                    <a:pt x="1084004" y="1403604"/>
                    <a:pt x="1021315" y="1385228"/>
                    <a:pt x="974803" y="1358060"/>
                  </a:cubicBezTo>
                  <a:cubicBezTo>
                    <a:pt x="908245" y="1319198"/>
                    <a:pt x="841072" y="1281303"/>
                    <a:pt x="774075" y="1242881"/>
                  </a:cubicBezTo>
                  <a:cubicBezTo>
                    <a:pt x="677799" y="1425321"/>
                    <a:pt x="675161" y="1751164"/>
                    <a:pt x="768887" y="1948376"/>
                  </a:cubicBezTo>
                  <a:close/>
                  <a:moveTo>
                    <a:pt x="2456835" y="1949870"/>
                  </a:moveTo>
                  <a:cubicBezTo>
                    <a:pt x="2547923" y="1708257"/>
                    <a:pt x="2547835" y="1476404"/>
                    <a:pt x="2446548" y="1241298"/>
                  </a:cubicBezTo>
                  <a:cubicBezTo>
                    <a:pt x="2336732" y="1305042"/>
                    <a:pt x="2231576" y="1365357"/>
                    <a:pt x="2127826" y="1427783"/>
                  </a:cubicBezTo>
                  <a:cubicBezTo>
                    <a:pt x="2117452" y="1434026"/>
                    <a:pt x="2109978" y="1453544"/>
                    <a:pt x="2109714" y="1467085"/>
                  </a:cubicBezTo>
                  <a:cubicBezTo>
                    <a:pt x="2108044" y="1550436"/>
                    <a:pt x="2108308" y="1633875"/>
                    <a:pt x="2109538" y="1717314"/>
                  </a:cubicBezTo>
                  <a:cubicBezTo>
                    <a:pt x="2109714" y="1730062"/>
                    <a:pt x="2114814" y="1748878"/>
                    <a:pt x="2123958" y="1754417"/>
                  </a:cubicBezTo>
                  <a:cubicBezTo>
                    <a:pt x="2232631" y="1819744"/>
                    <a:pt x="2342623" y="1883224"/>
                    <a:pt x="2456835" y="1949870"/>
                  </a:cubicBezTo>
                  <a:close/>
                  <a:moveTo>
                    <a:pt x="1731205" y="703912"/>
                  </a:moveTo>
                  <a:cubicBezTo>
                    <a:pt x="1731205" y="830785"/>
                    <a:pt x="1730678" y="957834"/>
                    <a:pt x="1732173" y="1084795"/>
                  </a:cubicBezTo>
                  <a:cubicBezTo>
                    <a:pt x="1732261" y="1094467"/>
                    <a:pt x="1744394" y="1107303"/>
                    <a:pt x="1754241" y="1113018"/>
                  </a:cubicBezTo>
                  <a:cubicBezTo>
                    <a:pt x="1823788" y="1153463"/>
                    <a:pt x="1893863" y="1192940"/>
                    <a:pt x="1964553" y="1231187"/>
                  </a:cubicBezTo>
                  <a:cubicBezTo>
                    <a:pt x="1974137" y="1236374"/>
                    <a:pt x="1991018" y="1238309"/>
                    <a:pt x="1999810" y="1233297"/>
                  </a:cubicBezTo>
                  <a:cubicBezTo>
                    <a:pt x="2110242" y="1170960"/>
                    <a:pt x="2219794" y="1107040"/>
                    <a:pt x="2329786" y="1043471"/>
                  </a:cubicBezTo>
                  <a:cubicBezTo>
                    <a:pt x="2201066" y="861822"/>
                    <a:pt x="1923230" y="703736"/>
                    <a:pt x="1731205" y="703912"/>
                  </a:cubicBezTo>
                  <a:close/>
                  <a:moveTo>
                    <a:pt x="1493286" y="715870"/>
                  </a:moveTo>
                  <a:cubicBezTo>
                    <a:pt x="1324561" y="689581"/>
                    <a:pt x="1002939" y="870351"/>
                    <a:pt x="903234" y="1047516"/>
                  </a:cubicBezTo>
                  <a:cubicBezTo>
                    <a:pt x="1011379" y="1110644"/>
                    <a:pt x="1119525" y="1174125"/>
                    <a:pt x="1228461" y="1236199"/>
                  </a:cubicBezTo>
                  <a:cubicBezTo>
                    <a:pt x="1235759" y="1240331"/>
                    <a:pt x="1251057" y="1236023"/>
                    <a:pt x="1260026" y="1231011"/>
                  </a:cubicBezTo>
                  <a:cubicBezTo>
                    <a:pt x="1330188" y="1191709"/>
                    <a:pt x="1400087" y="1151968"/>
                    <a:pt x="1469107" y="1110644"/>
                  </a:cubicBezTo>
                  <a:cubicBezTo>
                    <a:pt x="1479745" y="1104314"/>
                    <a:pt x="1492055" y="1089631"/>
                    <a:pt x="1492231" y="1078640"/>
                  </a:cubicBezTo>
                  <a:cubicBezTo>
                    <a:pt x="1493901" y="957482"/>
                    <a:pt x="1493286" y="836324"/>
                    <a:pt x="1493286" y="715870"/>
                  </a:cubicBezTo>
                  <a:close/>
                </a:path>
              </a:pathLst>
            </a:custGeom>
            <a:solidFill>
              <a:schemeClr val="accent2"/>
            </a:solidFill>
            <a:ln w="8788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60" name="자유형: 도형 5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813155" y="4531468"/>
              <a:ext cx="619549" cy="654890"/>
            </a:xfrm>
            <a:custGeom>
              <a:avLst/>
              <a:gdLst>
                <a:gd name="connsiteX0" fmla="*/ 1779651 w 3214291"/>
                <a:gd name="connsiteY0" fmla="*/ 0 h 3214907"/>
                <a:gd name="connsiteX1" fmla="*/ 1939935 w 3214291"/>
                <a:gd name="connsiteY1" fmla="*/ 29982 h 3214907"/>
                <a:gd name="connsiteX2" fmla="*/ 1939319 w 3214291"/>
                <a:gd name="connsiteY2" fmla="*/ 237920 h 3214907"/>
                <a:gd name="connsiteX3" fmla="*/ 1974576 w 3214291"/>
                <a:gd name="connsiteY3" fmla="*/ 287157 h 3214907"/>
                <a:gd name="connsiteX4" fmla="*/ 2041310 w 3214291"/>
                <a:gd name="connsiteY4" fmla="*/ 308786 h 3214907"/>
                <a:gd name="connsiteX5" fmla="*/ 2166161 w 3214291"/>
                <a:gd name="connsiteY5" fmla="*/ 270803 h 3214907"/>
                <a:gd name="connsiteX6" fmla="*/ 2270174 w 3214291"/>
                <a:gd name="connsiteY6" fmla="*/ 137600 h 3214907"/>
                <a:gd name="connsiteX7" fmla="*/ 2436612 w 3214291"/>
                <a:gd name="connsiteY7" fmla="*/ 219368 h 3214907"/>
                <a:gd name="connsiteX8" fmla="*/ 2370758 w 3214291"/>
                <a:gd name="connsiteY8" fmla="*/ 425636 h 3214907"/>
                <a:gd name="connsiteX9" fmla="*/ 2391684 w 3214291"/>
                <a:gd name="connsiteY9" fmla="*/ 491226 h 3214907"/>
                <a:gd name="connsiteX10" fmla="*/ 2495960 w 3214291"/>
                <a:gd name="connsiteY10" fmla="*/ 565961 h 3214907"/>
                <a:gd name="connsiteX11" fmla="*/ 2611316 w 3214291"/>
                <a:gd name="connsiteY11" fmla="*/ 500810 h 3214907"/>
                <a:gd name="connsiteX12" fmla="*/ 2711284 w 3214291"/>
                <a:gd name="connsiteY12" fmla="*/ 443924 h 3214907"/>
                <a:gd name="connsiteX13" fmla="*/ 2798416 w 3214291"/>
                <a:gd name="connsiteY13" fmla="*/ 518219 h 3214907"/>
                <a:gd name="connsiteX14" fmla="*/ 2843169 w 3214291"/>
                <a:gd name="connsiteY14" fmla="*/ 564466 h 3214907"/>
                <a:gd name="connsiteX15" fmla="*/ 2684116 w 3214291"/>
                <a:gd name="connsiteY15" fmla="*/ 776361 h 3214907"/>
                <a:gd name="connsiteX16" fmla="*/ 2765972 w 3214291"/>
                <a:gd name="connsiteY16" fmla="*/ 905168 h 3214907"/>
                <a:gd name="connsiteX17" fmla="*/ 2805538 w 3214291"/>
                <a:gd name="connsiteY17" fmla="*/ 916686 h 3214907"/>
                <a:gd name="connsiteX18" fmla="*/ 2993693 w 3214291"/>
                <a:gd name="connsiteY18" fmla="*/ 872900 h 3214907"/>
                <a:gd name="connsiteX19" fmla="*/ 3047326 w 3214291"/>
                <a:gd name="connsiteY19" fmla="*/ 898310 h 3214907"/>
                <a:gd name="connsiteX20" fmla="*/ 3108169 w 3214291"/>
                <a:gd name="connsiteY20" fmla="*/ 1031777 h 3214907"/>
                <a:gd name="connsiteX21" fmla="*/ 2920893 w 3214291"/>
                <a:gd name="connsiteY21" fmla="*/ 1157947 h 3214907"/>
                <a:gd name="connsiteX22" fmla="*/ 2898648 w 3214291"/>
                <a:gd name="connsiteY22" fmla="*/ 1211756 h 3214907"/>
                <a:gd name="connsiteX23" fmla="*/ 2926080 w 3214291"/>
                <a:gd name="connsiteY23" fmla="*/ 1322539 h 3214907"/>
                <a:gd name="connsiteX24" fmla="*/ 2968195 w 3214291"/>
                <a:gd name="connsiteY24" fmla="*/ 1355334 h 3214907"/>
                <a:gd name="connsiteX25" fmla="*/ 3195916 w 3214291"/>
                <a:gd name="connsiteY25" fmla="*/ 1373271 h 3214907"/>
                <a:gd name="connsiteX26" fmla="*/ 3214292 w 3214291"/>
                <a:gd name="connsiteY26" fmla="*/ 1553073 h 3214907"/>
                <a:gd name="connsiteX27" fmla="*/ 2992814 w 3214291"/>
                <a:gd name="connsiteY27" fmla="*/ 1614532 h 3214907"/>
                <a:gd name="connsiteX28" fmla="*/ 2949028 w 3214291"/>
                <a:gd name="connsiteY28" fmla="*/ 1667022 h 3214907"/>
                <a:gd name="connsiteX29" fmla="*/ 3067812 w 3214291"/>
                <a:gd name="connsiteY29" fmla="*/ 1857463 h 3214907"/>
                <a:gd name="connsiteX30" fmla="*/ 3190201 w 3214291"/>
                <a:gd name="connsiteY30" fmla="*/ 1912855 h 3214907"/>
                <a:gd name="connsiteX31" fmla="*/ 3148262 w 3214291"/>
                <a:gd name="connsiteY31" fmla="*/ 2067160 h 3214907"/>
                <a:gd name="connsiteX32" fmla="*/ 3110631 w 3214291"/>
                <a:gd name="connsiteY32" fmla="*/ 2084393 h 3214907"/>
                <a:gd name="connsiteX33" fmla="*/ 2913067 w 3214291"/>
                <a:gd name="connsiteY33" fmla="*/ 2075248 h 3214907"/>
                <a:gd name="connsiteX34" fmla="*/ 2862248 w 3214291"/>
                <a:gd name="connsiteY34" fmla="*/ 2104967 h 3214907"/>
                <a:gd name="connsiteX35" fmla="*/ 2900231 w 3214291"/>
                <a:gd name="connsiteY35" fmla="*/ 2313872 h 3214907"/>
                <a:gd name="connsiteX36" fmla="*/ 3003013 w 3214291"/>
                <a:gd name="connsiteY36" fmla="*/ 2408741 h 3214907"/>
                <a:gd name="connsiteX37" fmla="*/ 2904539 w 3214291"/>
                <a:gd name="connsiteY37" fmla="*/ 2567442 h 3214907"/>
                <a:gd name="connsiteX38" fmla="*/ 2687281 w 3214291"/>
                <a:gd name="connsiteY38" fmla="*/ 2478288 h 3214907"/>
                <a:gd name="connsiteX39" fmla="*/ 2626438 w 3214291"/>
                <a:gd name="connsiteY39" fmla="*/ 2490773 h 3214907"/>
                <a:gd name="connsiteX40" fmla="*/ 2536669 w 3214291"/>
                <a:gd name="connsiteY40" fmla="*/ 2586609 h 3214907"/>
                <a:gd name="connsiteX41" fmla="*/ 2667410 w 3214291"/>
                <a:gd name="connsiteY41" fmla="*/ 2826288 h 3214907"/>
                <a:gd name="connsiteX42" fmla="*/ 2518821 w 3214291"/>
                <a:gd name="connsiteY42" fmla="*/ 2941027 h 3214907"/>
                <a:gd name="connsiteX43" fmla="*/ 2344293 w 3214291"/>
                <a:gd name="connsiteY43" fmla="*/ 2785052 h 3214907"/>
                <a:gd name="connsiteX44" fmla="*/ 2287231 w 3214291"/>
                <a:gd name="connsiteY44" fmla="*/ 2777666 h 3214907"/>
                <a:gd name="connsiteX45" fmla="*/ 2184273 w 3214291"/>
                <a:gd name="connsiteY45" fmla="*/ 2839740 h 3214907"/>
                <a:gd name="connsiteX46" fmla="*/ 2191483 w 3214291"/>
                <a:gd name="connsiteY46" fmla="*/ 2957996 h 3214907"/>
                <a:gd name="connsiteX47" fmla="*/ 2193945 w 3214291"/>
                <a:gd name="connsiteY47" fmla="*/ 2979801 h 3214907"/>
                <a:gd name="connsiteX48" fmla="*/ 2206430 w 3214291"/>
                <a:gd name="connsiteY48" fmla="*/ 3105004 h 3214907"/>
                <a:gd name="connsiteX49" fmla="*/ 2055026 w 3214291"/>
                <a:gd name="connsiteY49" fmla="*/ 3162593 h 3214907"/>
                <a:gd name="connsiteX50" fmla="*/ 2021352 w 3214291"/>
                <a:gd name="connsiteY50" fmla="*/ 3140085 h 3214907"/>
                <a:gd name="connsiteX51" fmla="*/ 1924460 w 3214291"/>
                <a:gd name="connsiteY51" fmla="*/ 2962832 h 3214907"/>
                <a:gd name="connsiteX52" fmla="*/ 1876190 w 3214291"/>
                <a:gd name="connsiteY52" fmla="*/ 2937774 h 3214907"/>
                <a:gd name="connsiteX53" fmla="*/ 1776310 w 3214291"/>
                <a:gd name="connsiteY53" fmla="*/ 2952809 h 3214907"/>
                <a:gd name="connsiteX54" fmla="*/ 1734283 w 3214291"/>
                <a:gd name="connsiteY54" fmla="*/ 2997562 h 3214907"/>
                <a:gd name="connsiteX55" fmla="*/ 1698674 w 3214291"/>
                <a:gd name="connsiteY55" fmla="*/ 3205324 h 3214907"/>
                <a:gd name="connsiteX56" fmla="*/ 1693223 w 3214291"/>
                <a:gd name="connsiteY56" fmla="*/ 3214907 h 3214907"/>
                <a:gd name="connsiteX57" fmla="*/ 1509727 w 3214291"/>
                <a:gd name="connsiteY57" fmla="*/ 3214907 h 3214907"/>
                <a:gd name="connsiteX58" fmla="*/ 1465766 w 3214291"/>
                <a:gd name="connsiteY58" fmla="*/ 2998441 h 3214907"/>
                <a:gd name="connsiteX59" fmla="*/ 1421892 w 3214291"/>
                <a:gd name="connsiteY59" fmla="*/ 2954040 h 3214907"/>
                <a:gd name="connsiteX60" fmla="*/ 1239540 w 3214291"/>
                <a:gd name="connsiteY60" fmla="*/ 3036072 h 3214907"/>
                <a:gd name="connsiteX61" fmla="*/ 1172366 w 3214291"/>
                <a:gd name="connsiteY61" fmla="*/ 3162681 h 3214907"/>
                <a:gd name="connsiteX62" fmla="*/ 1083564 w 3214291"/>
                <a:gd name="connsiteY62" fmla="*/ 3134985 h 3214907"/>
                <a:gd name="connsiteX63" fmla="*/ 993091 w 3214291"/>
                <a:gd name="connsiteY63" fmla="*/ 3103421 h 3214907"/>
                <a:gd name="connsiteX64" fmla="*/ 1026326 w 3214291"/>
                <a:gd name="connsiteY64" fmla="*/ 2876404 h 3214907"/>
                <a:gd name="connsiteX65" fmla="*/ 1000301 w 3214291"/>
                <a:gd name="connsiteY65" fmla="*/ 2825232 h 3214907"/>
                <a:gd name="connsiteX66" fmla="*/ 792979 w 3214291"/>
                <a:gd name="connsiteY66" fmla="*/ 2848444 h 3214907"/>
                <a:gd name="connsiteX67" fmla="*/ 692834 w 3214291"/>
                <a:gd name="connsiteY67" fmla="*/ 2939708 h 3214907"/>
                <a:gd name="connsiteX68" fmla="*/ 539320 w 3214291"/>
                <a:gd name="connsiteY68" fmla="*/ 2820133 h 3214907"/>
                <a:gd name="connsiteX69" fmla="*/ 661709 w 3214291"/>
                <a:gd name="connsiteY69" fmla="*/ 2592236 h 3214907"/>
                <a:gd name="connsiteX70" fmla="*/ 559279 w 3214291"/>
                <a:gd name="connsiteY70" fmla="*/ 2483563 h 3214907"/>
                <a:gd name="connsiteX71" fmla="*/ 517867 w 3214291"/>
                <a:gd name="connsiteY71" fmla="*/ 2481717 h 3214907"/>
                <a:gd name="connsiteX72" fmla="*/ 313182 w 3214291"/>
                <a:gd name="connsiteY72" fmla="*/ 2570871 h 3214907"/>
                <a:gd name="connsiteX73" fmla="*/ 206971 w 3214291"/>
                <a:gd name="connsiteY73" fmla="*/ 2410411 h 3214907"/>
                <a:gd name="connsiteX74" fmla="*/ 368661 w 3214291"/>
                <a:gd name="connsiteY74" fmla="*/ 2261030 h 3214907"/>
                <a:gd name="connsiteX75" fmla="*/ 380355 w 3214291"/>
                <a:gd name="connsiteY75" fmla="*/ 2205551 h 3214907"/>
                <a:gd name="connsiteX76" fmla="*/ 350286 w 3214291"/>
                <a:gd name="connsiteY76" fmla="*/ 2142158 h 3214907"/>
                <a:gd name="connsiteX77" fmla="*/ 252867 w 3214291"/>
                <a:gd name="connsiteY77" fmla="*/ 2088261 h 3214907"/>
                <a:gd name="connsiteX78" fmla="*/ 74383 w 3214291"/>
                <a:gd name="connsiteY78" fmla="*/ 2103208 h 3214907"/>
                <a:gd name="connsiteX79" fmla="*/ 30509 w 3214291"/>
                <a:gd name="connsiteY79" fmla="*/ 1936066 h 3214907"/>
                <a:gd name="connsiteX80" fmla="*/ 52754 w 3214291"/>
                <a:gd name="connsiteY80" fmla="*/ 1903535 h 3214907"/>
                <a:gd name="connsiteX81" fmla="*/ 220687 w 3214291"/>
                <a:gd name="connsiteY81" fmla="*/ 1827218 h 3214907"/>
                <a:gd name="connsiteX82" fmla="*/ 248646 w 3214291"/>
                <a:gd name="connsiteY82" fmla="*/ 1780706 h 3214907"/>
                <a:gd name="connsiteX83" fmla="*/ 243371 w 3214291"/>
                <a:gd name="connsiteY83" fmla="*/ 1719424 h 3214907"/>
                <a:gd name="connsiteX84" fmla="*/ 164944 w 3214291"/>
                <a:gd name="connsiteY84" fmla="*/ 1624906 h 3214907"/>
                <a:gd name="connsiteX85" fmla="*/ 0 w 3214291"/>
                <a:gd name="connsiteY85" fmla="*/ 1580241 h 3214907"/>
                <a:gd name="connsiteX86" fmla="*/ 12485 w 3214291"/>
                <a:gd name="connsiteY86" fmla="*/ 1413627 h 3214907"/>
                <a:gd name="connsiteX87" fmla="*/ 40796 w 3214291"/>
                <a:gd name="connsiteY87" fmla="*/ 1390328 h 3214907"/>
                <a:gd name="connsiteX88" fmla="*/ 228072 w 3214291"/>
                <a:gd name="connsiteY88" fmla="*/ 1366061 h 3214907"/>
                <a:gd name="connsiteX89" fmla="*/ 267462 w 3214291"/>
                <a:gd name="connsiteY89" fmla="*/ 1329661 h 3214907"/>
                <a:gd name="connsiteX90" fmla="*/ 288476 w 3214291"/>
                <a:gd name="connsiteY90" fmla="*/ 1198568 h 3214907"/>
                <a:gd name="connsiteX91" fmla="*/ 185078 w 3214291"/>
                <a:gd name="connsiteY91" fmla="*/ 1122866 h 3214907"/>
                <a:gd name="connsiteX92" fmla="*/ 93023 w 3214291"/>
                <a:gd name="connsiteY92" fmla="*/ 1062111 h 3214907"/>
                <a:gd name="connsiteX93" fmla="*/ 164768 w 3214291"/>
                <a:gd name="connsiteY93" fmla="*/ 886880 h 3214907"/>
                <a:gd name="connsiteX94" fmla="*/ 369013 w 3214291"/>
                <a:gd name="connsiteY94" fmla="*/ 931545 h 3214907"/>
                <a:gd name="connsiteX95" fmla="*/ 422646 w 3214291"/>
                <a:gd name="connsiteY95" fmla="*/ 910531 h 3214907"/>
                <a:gd name="connsiteX96" fmla="*/ 497557 w 3214291"/>
                <a:gd name="connsiteY96" fmla="*/ 792627 h 3214907"/>
                <a:gd name="connsiteX97" fmla="*/ 349758 w 3214291"/>
                <a:gd name="connsiteY97" fmla="*/ 599811 h 3214907"/>
                <a:gd name="connsiteX98" fmla="*/ 477071 w 3214291"/>
                <a:gd name="connsiteY98" fmla="*/ 458079 h 3214907"/>
                <a:gd name="connsiteX99" fmla="*/ 642278 w 3214291"/>
                <a:gd name="connsiteY99" fmla="*/ 563059 h 3214907"/>
                <a:gd name="connsiteX100" fmla="*/ 717276 w 3214291"/>
                <a:gd name="connsiteY100" fmla="*/ 557432 h 3214907"/>
                <a:gd name="connsiteX101" fmla="*/ 754820 w 3214291"/>
                <a:gd name="connsiteY101" fmla="*/ 527099 h 3214907"/>
                <a:gd name="connsiteX102" fmla="*/ 793682 w 3214291"/>
                <a:gd name="connsiteY102" fmla="*/ 399347 h 3214907"/>
                <a:gd name="connsiteX103" fmla="*/ 755347 w 3214291"/>
                <a:gd name="connsiteY103" fmla="*/ 277925 h 3214907"/>
                <a:gd name="connsiteX104" fmla="*/ 774251 w 3214291"/>
                <a:gd name="connsiteY104" fmla="*/ 224995 h 3214907"/>
                <a:gd name="connsiteX105" fmla="*/ 896200 w 3214291"/>
                <a:gd name="connsiteY105" fmla="*/ 155096 h 3214907"/>
                <a:gd name="connsiteX106" fmla="*/ 907191 w 3214291"/>
                <a:gd name="connsiteY106" fmla="*/ 150700 h 3214907"/>
                <a:gd name="connsiteX107" fmla="*/ 1035119 w 3214291"/>
                <a:gd name="connsiteY107" fmla="*/ 310544 h 3214907"/>
                <a:gd name="connsiteX108" fmla="*/ 1097632 w 3214291"/>
                <a:gd name="connsiteY108" fmla="*/ 328920 h 3214907"/>
                <a:gd name="connsiteX109" fmla="*/ 1219669 w 3214291"/>
                <a:gd name="connsiteY109" fmla="*/ 276166 h 3214907"/>
                <a:gd name="connsiteX110" fmla="*/ 1227758 w 3214291"/>
                <a:gd name="connsiteY110" fmla="*/ 148326 h 3214907"/>
                <a:gd name="connsiteX111" fmla="*/ 1227846 w 3214291"/>
                <a:gd name="connsiteY111" fmla="*/ 37631 h 3214907"/>
                <a:gd name="connsiteX112" fmla="*/ 1383294 w 3214291"/>
                <a:gd name="connsiteY112" fmla="*/ 11078 h 3214907"/>
                <a:gd name="connsiteX113" fmla="*/ 1415737 w 3214291"/>
                <a:gd name="connsiteY113" fmla="*/ 8968 h 3214907"/>
                <a:gd name="connsiteX114" fmla="*/ 1485109 w 3214291"/>
                <a:gd name="connsiteY114" fmla="*/ 198794 h 3214907"/>
                <a:gd name="connsiteX115" fmla="*/ 1529334 w 3214291"/>
                <a:gd name="connsiteY115" fmla="*/ 229831 h 3214907"/>
                <a:gd name="connsiteX116" fmla="*/ 1666758 w 3214291"/>
                <a:gd name="connsiteY116" fmla="*/ 223237 h 3214907"/>
                <a:gd name="connsiteX117" fmla="*/ 1721182 w 3214291"/>
                <a:gd name="connsiteY117" fmla="*/ 99617 h 3214907"/>
                <a:gd name="connsiteX118" fmla="*/ 1753362 w 3214291"/>
                <a:gd name="connsiteY118" fmla="*/ 264 h 3214907"/>
                <a:gd name="connsiteX119" fmla="*/ 1779651 w 3214291"/>
                <a:gd name="connsiteY119" fmla="*/ 0 h 3214907"/>
                <a:gd name="connsiteX120" fmla="*/ 1603893 w 3214291"/>
                <a:gd name="connsiteY120" fmla="*/ 1891929 h 3214907"/>
                <a:gd name="connsiteX121" fmla="*/ 1892281 w 3214291"/>
                <a:gd name="connsiteY121" fmla="*/ 1604420 h 3214907"/>
                <a:gd name="connsiteX122" fmla="*/ 1607762 w 3214291"/>
                <a:gd name="connsiteY122" fmla="*/ 1326408 h 3214907"/>
                <a:gd name="connsiteX123" fmla="*/ 1323243 w 3214291"/>
                <a:gd name="connsiteY123" fmla="*/ 1604069 h 3214907"/>
                <a:gd name="connsiteX124" fmla="*/ 1603893 w 3214291"/>
                <a:gd name="connsiteY124" fmla="*/ 1891929 h 3214907"/>
                <a:gd name="connsiteX125" fmla="*/ 1579099 w 3214291"/>
                <a:gd name="connsiteY125" fmla="*/ 2795602 h 3214907"/>
                <a:gd name="connsiteX126" fmla="*/ 1745449 w 3214291"/>
                <a:gd name="connsiteY126" fmla="*/ 2767203 h 3214907"/>
                <a:gd name="connsiteX127" fmla="*/ 1862386 w 3214291"/>
                <a:gd name="connsiteY127" fmla="*/ 2571838 h 3214907"/>
                <a:gd name="connsiteX128" fmla="*/ 1735338 w 3214291"/>
                <a:gd name="connsiteY128" fmla="*/ 2305167 h 3214907"/>
                <a:gd name="connsiteX129" fmla="*/ 1441763 w 3214291"/>
                <a:gd name="connsiteY129" fmla="*/ 2294089 h 3214907"/>
                <a:gd name="connsiteX130" fmla="*/ 1308120 w 3214291"/>
                <a:gd name="connsiteY130" fmla="*/ 2584323 h 3214907"/>
                <a:gd name="connsiteX131" fmla="*/ 1413803 w 3214291"/>
                <a:gd name="connsiteY131" fmla="*/ 2760785 h 3214907"/>
                <a:gd name="connsiteX132" fmla="*/ 1579099 w 3214291"/>
                <a:gd name="connsiteY132" fmla="*/ 2795602 h 3214907"/>
                <a:gd name="connsiteX133" fmla="*/ 949833 w 3214291"/>
                <a:gd name="connsiteY133" fmla="*/ 1372567 h 3214907"/>
                <a:gd name="connsiteX134" fmla="*/ 1103698 w 3214291"/>
                <a:gd name="connsiteY134" fmla="*/ 1151265 h 3214907"/>
                <a:gd name="connsiteX135" fmla="*/ 917565 w 3214291"/>
                <a:gd name="connsiteY135" fmla="*/ 872021 h 3214907"/>
                <a:gd name="connsiteX136" fmla="*/ 687734 w 3214291"/>
                <a:gd name="connsiteY136" fmla="*/ 891276 h 3214907"/>
                <a:gd name="connsiteX137" fmla="*/ 543628 w 3214291"/>
                <a:gd name="connsiteY137" fmla="*/ 1115128 h 3214907"/>
                <a:gd name="connsiteX138" fmla="*/ 670677 w 3214291"/>
                <a:gd name="connsiteY138" fmla="*/ 1362720 h 3214907"/>
                <a:gd name="connsiteX139" fmla="*/ 949833 w 3214291"/>
                <a:gd name="connsiteY139" fmla="*/ 1372567 h 3214907"/>
                <a:gd name="connsiteX140" fmla="*/ 515405 w 3214291"/>
                <a:gd name="connsiteY140" fmla="*/ 1994183 h 3214907"/>
                <a:gd name="connsiteX141" fmla="*/ 539936 w 3214291"/>
                <a:gd name="connsiteY141" fmla="*/ 2091075 h 3214907"/>
                <a:gd name="connsiteX142" fmla="*/ 638058 w 3214291"/>
                <a:gd name="connsiteY142" fmla="*/ 2276768 h 3214907"/>
                <a:gd name="connsiteX143" fmla="*/ 918708 w 3214291"/>
                <a:gd name="connsiteY143" fmla="*/ 2308596 h 3214907"/>
                <a:gd name="connsiteX144" fmla="*/ 1081894 w 3214291"/>
                <a:gd name="connsiteY144" fmla="*/ 2018186 h 3214907"/>
                <a:gd name="connsiteX145" fmla="*/ 973133 w 3214291"/>
                <a:gd name="connsiteY145" fmla="*/ 1822909 h 3214907"/>
                <a:gd name="connsiteX146" fmla="*/ 618099 w 3214291"/>
                <a:gd name="connsiteY146" fmla="*/ 1839790 h 3214907"/>
                <a:gd name="connsiteX147" fmla="*/ 515405 w 3214291"/>
                <a:gd name="connsiteY147" fmla="*/ 1994183 h 3214907"/>
                <a:gd name="connsiteX148" fmla="*/ 2380781 w 3214291"/>
                <a:gd name="connsiteY148" fmla="*/ 1836186 h 3214907"/>
                <a:gd name="connsiteX149" fmla="*/ 2257777 w 3214291"/>
                <a:gd name="connsiteY149" fmla="*/ 1849902 h 3214907"/>
                <a:gd name="connsiteX150" fmla="*/ 2111033 w 3214291"/>
                <a:gd name="connsiteY150" fmla="*/ 2083425 h 3214907"/>
                <a:gd name="connsiteX151" fmla="*/ 2305256 w 3214291"/>
                <a:gd name="connsiteY151" fmla="*/ 2357042 h 3214907"/>
                <a:gd name="connsiteX152" fmla="*/ 2524184 w 3214291"/>
                <a:gd name="connsiteY152" fmla="*/ 2334270 h 3214907"/>
                <a:gd name="connsiteX153" fmla="*/ 2666004 w 3214291"/>
                <a:gd name="connsiteY153" fmla="*/ 2109626 h 3214907"/>
                <a:gd name="connsiteX154" fmla="*/ 2544230 w 3214291"/>
                <a:gd name="connsiteY154" fmla="*/ 1863002 h 3214907"/>
                <a:gd name="connsiteX155" fmla="*/ 2380781 w 3214291"/>
                <a:gd name="connsiteY155" fmla="*/ 1836186 h 3214907"/>
                <a:gd name="connsiteX156" fmla="*/ 1901249 w 3214291"/>
                <a:gd name="connsiteY156" fmla="*/ 614494 h 3214907"/>
                <a:gd name="connsiteX157" fmla="*/ 1780443 w 3214291"/>
                <a:gd name="connsiteY157" fmla="*/ 450957 h 3214907"/>
                <a:gd name="connsiteX158" fmla="*/ 1493462 w 3214291"/>
                <a:gd name="connsiteY158" fmla="*/ 444803 h 3214907"/>
                <a:gd name="connsiteX159" fmla="*/ 1363336 w 3214291"/>
                <a:gd name="connsiteY159" fmla="*/ 686415 h 3214907"/>
                <a:gd name="connsiteX160" fmla="*/ 1491176 w 3214291"/>
                <a:gd name="connsiteY160" fmla="*/ 919939 h 3214907"/>
                <a:gd name="connsiteX161" fmla="*/ 1744833 w 3214291"/>
                <a:gd name="connsiteY161" fmla="*/ 947899 h 3214907"/>
                <a:gd name="connsiteX162" fmla="*/ 1901249 w 3214291"/>
                <a:gd name="connsiteY162" fmla="*/ 614494 h 3214907"/>
                <a:gd name="connsiteX163" fmla="*/ 2588720 w 3214291"/>
                <a:gd name="connsiteY163" fmla="*/ 1382239 h 3214907"/>
                <a:gd name="connsiteX164" fmla="*/ 2688863 w 3214291"/>
                <a:gd name="connsiteY164" fmla="*/ 1186610 h 3214907"/>
                <a:gd name="connsiteX165" fmla="*/ 2557331 w 3214291"/>
                <a:gd name="connsiteY165" fmla="*/ 921961 h 3214907"/>
                <a:gd name="connsiteX166" fmla="*/ 2307893 w 3214291"/>
                <a:gd name="connsiteY166" fmla="*/ 903585 h 3214907"/>
                <a:gd name="connsiteX167" fmla="*/ 2129057 w 3214291"/>
                <a:gd name="connsiteY167" fmla="*/ 1222482 h 3214907"/>
                <a:gd name="connsiteX168" fmla="*/ 2221816 w 3214291"/>
                <a:gd name="connsiteY168" fmla="*/ 1388130 h 3214907"/>
                <a:gd name="connsiteX169" fmla="*/ 2588720 w 3214291"/>
                <a:gd name="connsiteY169" fmla="*/ 1382239 h 321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214291" h="3214907">
                  <a:moveTo>
                    <a:pt x="1779651" y="0"/>
                  </a:moveTo>
                  <a:cubicBezTo>
                    <a:pt x="1830998" y="9584"/>
                    <a:pt x="1882345" y="19167"/>
                    <a:pt x="1939935" y="29982"/>
                  </a:cubicBezTo>
                  <a:cubicBezTo>
                    <a:pt x="1939935" y="98122"/>
                    <a:pt x="1941254" y="168021"/>
                    <a:pt x="1939319" y="237920"/>
                  </a:cubicBezTo>
                  <a:cubicBezTo>
                    <a:pt x="1938528" y="265791"/>
                    <a:pt x="1945562" y="281354"/>
                    <a:pt x="1974576" y="287157"/>
                  </a:cubicBezTo>
                  <a:cubicBezTo>
                    <a:pt x="1997349" y="291641"/>
                    <a:pt x="2019242" y="300961"/>
                    <a:pt x="2041310" y="308786"/>
                  </a:cubicBezTo>
                  <a:cubicBezTo>
                    <a:pt x="2116396" y="335251"/>
                    <a:pt x="2116221" y="335339"/>
                    <a:pt x="2166161" y="270803"/>
                  </a:cubicBezTo>
                  <a:cubicBezTo>
                    <a:pt x="2200099" y="227017"/>
                    <a:pt x="2234389" y="183408"/>
                    <a:pt x="2270174" y="137600"/>
                  </a:cubicBezTo>
                  <a:cubicBezTo>
                    <a:pt x="2326181" y="165120"/>
                    <a:pt x="2379638" y="191409"/>
                    <a:pt x="2436612" y="219368"/>
                  </a:cubicBezTo>
                  <a:cubicBezTo>
                    <a:pt x="2414368" y="289882"/>
                    <a:pt x="2394585" y="358462"/>
                    <a:pt x="2370758" y="425636"/>
                  </a:cubicBezTo>
                  <a:cubicBezTo>
                    <a:pt x="2360120" y="455705"/>
                    <a:pt x="2366362" y="473554"/>
                    <a:pt x="2391684" y="491226"/>
                  </a:cubicBezTo>
                  <a:cubicBezTo>
                    <a:pt x="2427556" y="516284"/>
                    <a:pt x="2460704" y="564994"/>
                    <a:pt x="2495960" y="565961"/>
                  </a:cubicBezTo>
                  <a:cubicBezTo>
                    <a:pt x="2533768" y="567016"/>
                    <a:pt x="2572893" y="524461"/>
                    <a:pt x="2611316" y="500810"/>
                  </a:cubicBezTo>
                  <a:cubicBezTo>
                    <a:pt x="2644814" y="480236"/>
                    <a:pt x="2679896" y="441110"/>
                    <a:pt x="2711284" y="443924"/>
                  </a:cubicBezTo>
                  <a:cubicBezTo>
                    <a:pt x="2742321" y="446737"/>
                    <a:pt x="2769841" y="491402"/>
                    <a:pt x="2798416" y="518219"/>
                  </a:cubicBezTo>
                  <a:cubicBezTo>
                    <a:pt x="2813187" y="532198"/>
                    <a:pt x="2826727" y="547409"/>
                    <a:pt x="2843169" y="564466"/>
                  </a:cubicBezTo>
                  <a:cubicBezTo>
                    <a:pt x="2790767" y="634277"/>
                    <a:pt x="2738277" y="704264"/>
                    <a:pt x="2684116" y="776361"/>
                  </a:cubicBezTo>
                  <a:cubicBezTo>
                    <a:pt x="2711108" y="819619"/>
                    <a:pt x="2736694" y="863668"/>
                    <a:pt x="2765972" y="905168"/>
                  </a:cubicBezTo>
                  <a:cubicBezTo>
                    <a:pt x="2772303" y="914136"/>
                    <a:pt x="2793229" y="919148"/>
                    <a:pt x="2805538" y="916686"/>
                  </a:cubicBezTo>
                  <a:cubicBezTo>
                    <a:pt x="2868666" y="903937"/>
                    <a:pt x="2931355" y="889078"/>
                    <a:pt x="2993693" y="872900"/>
                  </a:cubicBezTo>
                  <a:cubicBezTo>
                    <a:pt x="3020686" y="865867"/>
                    <a:pt x="3036160" y="869647"/>
                    <a:pt x="3047326" y="898310"/>
                  </a:cubicBezTo>
                  <a:cubicBezTo>
                    <a:pt x="3064647" y="942975"/>
                    <a:pt x="3086891" y="985794"/>
                    <a:pt x="3108169" y="1031777"/>
                  </a:cubicBezTo>
                  <a:cubicBezTo>
                    <a:pt x="3044600" y="1074860"/>
                    <a:pt x="2983582" y="1117854"/>
                    <a:pt x="2920893" y="1157947"/>
                  </a:cubicBezTo>
                  <a:cubicBezTo>
                    <a:pt x="2898648" y="1172191"/>
                    <a:pt x="2891351" y="1186522"/>
                    <a:pt x="2898648" y="1211756"/>
                  </a:cubicBezTo>
                  <a:cubicBezTo>
                    <a:pt x="2909287" y="1248244"/>
                    <a:pt x="2918519" y="1285260"/>
                    <a:pt x="2926080" y="1322539"/>
                  </a:cubicBezTo>
                  <a:cubicBezTo>
                    <a:pt x="2931092" y="1347245"/>
                    <a:pt x="2943665" y="1354015"/>
                    <a:pt x="2968195" y="1355334"/>
                  </a:cubicBezTo>
                  <a:cubicBezTo>
                    <a:pt x="3042578" y="1359379"/>
                    <a:pt x="3116697" y="1366764"/>
                    <a:pt x="3195916" y="1373271"/>
                  </a:cubicBezTo>
                  <a:cubicBezTo>
                    <a:pt x="3202071" y="1433410"/>
                    <a:pt x="3207962" y="1491000"/>
                    <a:pt x="3214292" y="1553073"/>
                  </a:cubicBezTo>
                  <a:cubicBezTo>
                    <a:pt x="3138590" y="1574351"/>
                    <a:pt x="3066142" y="1596419"/>
                    <a:pt x="2992814" y="1614532"/>
                  </a:cubicBezTo>
                  <a:cubicBezTo>
                    <a:pt x="2962305" y="1622005"/>
                    <a:pt x="2949995" y="1633962"/>
                    <a:pt x="2949028" y="1667022"/>
                  </a:cubicBezTo>
                  <a:cubicBezTo>
                    <a:pt x="2944983" y="1801720"/>
                    <a:pt x="2943753" y="1801632"/>
                    <a:pt x="3067812" y="1857463"/>
                  </a:cubicBezTo>
                  <a:cubicBezTo>
                    <a:pt x="3107641" y="1875399"/>
                    <a:pt x="3147295" y="1893424"/>
                    <a:pt x="3190201" y="1912855"/>
                  </a:cubicBezTo>
                  <a:cubicBezTo>
                    <a:pt x="3176222" y="1966224"/>
                    <a:pt x="3164528" y="2017395"/>
                    <a:pt x="3148262" y="2067160"/>
                  </a:cubicBezTo>
                  <a:cubicBezTo>
                    <a:pt x="3145272" y="2076303"/>
                    <a:pt x="3123555" y="2084656"/>
                    <a:pt x="3110631" y="2084393"/>
                  </a:cubicBezTo>
                  <a:cubicBezTo>
                    <a:pt x="3044776" y="2083161"/>
                    <a:pt x="2978834" y="2080084"/>
                    <a:pt x="2913067" y="2075248"/>
                  </a:cubicBezTo>
                  <a:cubicBezTo>
                    <a:pt x="2887130" y="2073314"/>
                    <a:pt x="2873854" y="2082106"/>
                    <a:pt x="2862248" y="2104967"/>
                  </a:cubicBezTo>
                  <a:cubicBezTo>
                    <a:pt x="2801933" y="2223838"/>
                    <a:pt x="2801405" y="2223487"/>
                    <a:pt x="2900231" y="2313872"/>
                  </a:cubicBezTo>
                  <a:cubicBezTo>
                    <a:pt x="2933642" y="2344469"/>
                    <a:pt x="2966789" y="2375330"/>
                    <a:pt x="3003013" y="2408741"/>
                  </a:cubicBezTo>
                  <a:cubicBezTo>
                    <a:pt x="2970042" y="2461846"/>
                    <a:pt x="2937950" y="2513545"/>
                    <a:pt x="2904539" y="2567442"/>
                  </a:cubicBezTo>
                  <a:cubicBezTo>
                    <a:pt x="2830156" y="2537108"/>
                    <a:pt x="2758147" y="2509061"/>
                    <a:pt x="2687281" y="2478288"/>
                  </a:cubicBezTo>
                  <a:cubicBezTo>
                    <a:pt x="2661784" y="2467209"/>
                    <a:pt x="2644814" y="2469056"/>
                    <a:pt x="2626438" y="2490773"/>
                  </a:cubicBezTo>
                  <a:cubicBezTo>
                    <a:pt x="2599094" y="2523041"/>
                    <a:pt x="2568673" y="2552759"/>
                    <a:pt x="2536669" y="2586609"/>
                  </a:cubicBezTo>
                  <a:cubicBezTo>
                    <a:pt x="2580015" y="2666092"/>
                    <a:pt x="2623185" y="2745310"/>
                    <a:pt x="2667410" y="2826288"/>
                  </a:cubicBezTo>
                  <a:cubicBezTo>
                    <a:pt x="2617646" y="2864710"/>
                    <a:pt x="2569288" y="2902077"/>
                    <a:pt x="2518821" y="2941027"/>
                  </a:cubicBezTo>
                  <a:cubicBezTo>
                    <a:pt x="2459560" y="2888361"/>
                    <a:pt x="2400828" y="2837805"/>
                    <a:pt x="2344293" y="2785052"/>
                  </a:cubicBezTo>
                  <a:cubicBezTo>
                    <a:pt x="2325038" y="2767115"/>
                    <a:pt x="2309827" y="2763774"/>
                    <a:pt x="2287231" y="2777666"/>
                  </a:cubicBezTo>
                  <a:cubicBezTo>
                    <a:pt x="2252414" y="2799031"/>
                    <a:pt x="2200715" y="2809406"/>
                    <a:pt x="2184273" y="2839740"/>
                  </a:cubicBezTo>
                  <a:cubicBezTo>
                    <a:pt x="2168271" y="2869194"/>
                    <a:pt x="2187614" y="2917815"/>
                    <a:pt x="2191483" y="2957996"/>
                  </a:cubicBezTo>
                  <a:cubicBezTo>
                    <a:pt x="2192186" y="2965294"/>
                    <a:pt x="2193241" y="2972503"/>
                    <a:pt x="2193945" y="2979801"/>
                  </a:cubicBezTo>
                  <a:cubicBezTo>
                    <a:pt x="2198165" y="3021565"/>
                    <a:pt x="2202297" y="3063328"/>
                    <a:pt x="2206430" y="3105004"/>
                  </a:cubicBezTo>
                  <a:cubicBezTo>
                    <a:pt x="2156138" y="3124698"/>
                    <a:pt x="2106286" y="3145800"/>
                    <a:pt x="2055026" y="3162593"/>
                  </a:cubicBezTo>
                  <a:cubicBezTo>
                    <a:pt x="2046849" y="3165231"/>
                    <a:pt x="2027682" y="3150987"/>
                    <a:pt x="2021352" y="3140085"/>
                  </a:cubicBezTo>
                  <a:cubicBezTo>
                    <a:pt x="1987501" y="3081880"/>
                    <a:pt x="1955146" y="3022795"/>
                    <a:pt x="1924460" y="2962832"/>
                  </a:cubicBezTo>
                  <a:cubicBezTo>
                    <a:pt x="1913206" y="2940851"/>
                    <a:pt x="1900194" y="2933114"/>
                    <a:pt x="1876190" y="2937774"/>
                  </a:cubicBezTo>
                  <a:cubicBezTo>
                    <a:pt x="1843131" y="2944280"/>
                    <a:pt x="1809809" y="2950083"/>
                    <a:pt x="1776310" y="2952809"/>
                  </a:cubicBezTo>
                  <a:cubicBezTo>
                    <a:pt x="1746768" y="2955271"/>
                    <a:pt x="1738239" y="2970130"/>
                    <a:pt x="1734283" y="2997562"/>
                  </a:cubicBezTo>
                  <a:cubicBezTo>
                    <a:pt x="1724348" y="3067109"/>
                    <a:pt x="1710895" y="3136128"/>
                    <a:pt x="1698674" y="3205324"/>
                  </a:cubicBezTo>
                  <a:cubicBezTo>
                    <a:pt x="1698234" y="3207961"/>
                    <a:pt x="1695948" y="3210247"/>
                    <a:pt x="1693223" y="3214907"/>
                  </a:cubicBezTo>
                  <a:cubicBezTo>
                    <a:pt x="1634842" y="3214907"/>
                    <a:pt x="1575230" y="3214907"/>
                    <a:pt x="1509727" y="3214907"/>
                  </a:cubicBezTo>
                  <a:cubicBezTo>
                    <a:pt x="1494956" y="3143602"/>
                    <a:pt x="1478251" y="3071417"/>
                    <a:pt x="1465766" y="2998441"/>
                  </a:cubicBezTo>
                  <a:cubicBezTo>
                    <a:pt x="1460930" y="2970218"/>
                    <a:pt x="1448269" y="2959843"/>
                    <a:pt x="1421892" y="2954040"/>
                  </a:cubicBezTo>
                  <a:cubicBezTo>
                    <a:pt x="1298008" y="2926696"/>
                    <a:pt x="1298096" y="2925992"/>
                    <a:pt x="1239540" y="3036072"/>
                  </a:cubicBezTo>
                  <a:cubicBezTo>
                    <a:pt x="1217647" y="3077308"/>
                    <a:pt x="1195754" y="3118544"/>
                    <a:pt x="1172366" y="3162681"/>
                  </a:cubicBezTo>
                  <a:cubicBezTo>
                    <a:pt x="1141505" y="3153097"/>
                    <a:pt x="1112403" y="3144481"/>
                    <a:pt x="1083564" y="3134985"/>
                  </a:cubicBezTo>
                  <a:cubicBezTo>
                    <a:pt x="1054550" y="3125402"/>
                    <a:pt x="1025887" y="3114851"/>
                    <a:pt x="993091" y="3103421"/>
                  </a:cubicBezTo>
                  <a:cubicBezTo>
                    <a:pt x="1003994" y="3026488"/>
                    <a:pt x="1012874" y="2951050"/>
                    <a:pt x="1026326" y="2876404"/>
                  </a:cubicBezTo>
                  <a:cubicBezTo>
                    <a:pt x="1031338" y="2848796"/>
                    <a:pt x="1022282" y="2837542"/>
                    <a:pt x="1000301" y="2825232"/>
                  </a:cubicBezTo>
                  <a:cubicBezTo>
                    <a:pt x="888551" y="2762631"/>
                    <a:pt x="888814" y="2762104"/>
                    <a:pt x="792979" y="2848444"/>
                  </a:cubicBezTo>
                  <a:cubicBezTo>
                    <a:pt x="760359" y="2877810"/>
                    <a:pt x="728091" y="2907528"/>
                    <a:pt x="692834" y="2939708"/>
                  </a:cubicBezTo>
                  <a:cubicBezTo>
                    <a:pt x="641663" y="2899879"/>
                    <a:pt x="591283" y="2860577"/>
                    <a:pt x="539320" y="2820133"/>
                  </a:cubicBezTo>
                  <a:cubicBezTo>
                    <a:pt x="580644" y="2743200"/>
                    <a:pt x="620649" y="2668729"/>
                    <a:pt x="661709" y="2592236"/>
                  </a:cubicBezTo>
                  <a:cubicBezTo>
                    <a:pt x="627507" y="2555309"/>
                    <a:pt x="595064" y="2517677"/>
                    <a:pt x="559279" y="2483563"/>
                  </a:cubicBezTo>
                  <a:cubicBezTo>
                    <a:pt x="551542" y="2476178"/>
                    <a:pt x="529824" y="2476793"/>
                    <a:pt x="517867" y="2481717"/>
                  </a:cubicBezTo>
                  <a:cubicBezTo>
                    <a:pt x="450342" y="2509501"/>
                    <a:pt x="383872" y="2539746"/>
                    <a:pt x="313182" y="2570871"/>
                  </a:cubicBezTo>
                  <a:cubicBezTo>
                    <a:pt x="277837" y="2517414"/>
                    <a:pt x="243459" y="2465451"/>
                    <a:pt x="206971" y="2410411"/>
                  </a:cubicBezTo>
                  <a:cubicBezTo>
                    <a:pt x="261132" y="2360031"/>
                    <a:pt x="314061" y="2309563"/>
                    <a:pt x="368661" y="2261030"/>
                  </a:cubicBezTo>
                  <a:cubicBezTo>
                    <a:pt x="387917" y="2243885"/>
                    <a:pt x="395302" y="2229554"/>
                    <a:pt x="380355" y="2205551"/>
                  </a:cubicBezTo>
                  <a:cubicBezTo>
                    <a:pt x="368046" y="2185856"/>
                    <a:pt x="360045" y="2163435"/>
                    <a:pt x="350286" y="2142158"/>
                  </a:cubicBezTo>
                  <a:cubicBezTo>
                    <a:pt x="322238" y="2080700"/>
                    <a:pt x="322326" y="2081315"/>
                    <a:pt x="252867" y="2088261"/>
                  </a:cubicBezTo>
                  <a:cubicBezTo>
                    <a:pt x="194750" y="2094064"/>
                    <a:pt x="136457" y="2098109"/>
                    <a:pt x="74383" y="2103208"/>
                  </a:cubicBezTo>
                  <a:cubicBezTo>
                    <a:pt x="58821" y="2045882"/>
                    <a:pt x="42643" y="1991458"/>
                    <a:pt x="30509" y="1936066"/>
                  </a:cubicBezTo>
                  <a:cubicBezTo>
                    <a:pt x="28487" y="1926922"/>
                    <a:pt x="42115" y="1908722"/>
                    <a:pt x="52754" y="1903535"/>
                  </a:cubicBezTo>
                  <a:cubicBezTo>
                    <a:pt x="107882" y="1876366"/>
                    <a:pt x="164065" y="1851308"/>
                    <a:pt x="220687" y="1827218"/>
                  </a:cubicBezTo>
                  <a:cubicBezTo>
                    <a:pt x="242756" y="1817810"/>
                    <a:pt x="252955" y="1805412"/>
                    <a:pt x="248646" y="1780706"/>
                  </a:cubicBezTo>
                  <a:cubicBezTo>
                    <a:pt x="245130" y="1760572"/>
                    <a:pt x="244514" y="1739910"/>
                    <a:pt x="243371" y="1719424"/>
                  </a:cubicBezTo>
                  <a:cubicBezTo>
                    <a:pt x="239239" y="1644953"/>
                    <a:pt x="239327" y="1645041"/>
                    <a:pt x="164944" y="1624906"/>
                  </a:cubicBezTo>
                  <a:cubicBezTo>
                    <a:pt x="111399" y="1610487"/>
                    <a:pt x="57854" y="1595892"/>
                    <a:pt x="0" y="1580241"/>
                  </a:cubicBezTo>
                  <a:cubicBezTo>
                    <a:pt x="3781" y="1523795"/>
                    <a:pt x="6242" y="1468491"/>
                    <a:pt x="12485" y="1413627"/>
                  </a:cubicBezTo>
                  <a:cubicBezTo>
                    <a:pt x="13540" y="1404659"/>
                    <a:pt x="29982" y="1392086"/>
                    <a:pt x="40796" y="1390328"/>
                  </a:cubicBezTo>
                  <a:cubicBezTo>
                    <a:pt x="102958" y="1380392"/>
                    <a:pt x="165383" y="1371512"/>
                    <a:pt x="228072" y="1366061"/>
                  </a:cubicBezTo>
                  <a:cubicBezTo>
                    <a:pt x="253922" y="1363775"/>
                    <a:pt x="263417" y="1352960"/>
                    <a:pt x="267462" y="1329661"/>
                  </a:cubicBezTo>
                  <a:cubicBezTo>
                    <a:pt x="275287" y="1285172"/>
                    <a:pt x="302016" y="1234528"/>
                    <a:pt x="288476" y="1198568"/>
                  </a:cubicBezTo>
                  <a:cubicBezTo>
                    <a:pt x="275903" y="1165069"/>
                    <a:pt x="221303" y="1147308"/>
                    <a:pt x="185078" y="1122866"/>
                  </a:cubicBezTo>
                  <a:cubicBezTo>
                    <a:pt x="155975" y="1103259"/>
                    <a:pt x="126521" y="1084180"/>
                    <a:pt x="93023" y="1062111"/>
                  </a:cubicBezTo>
                  <a:cubicBezTo>
                    <a:pt x="116674" y="1004257"/>
                    <a:pt x="140149" y="946844"/>
                    <a:pt x="164768" y="886880"/>
                  </a:cubicBezTo>
                  <a:cubicBezTo>
                    <a:pt x="235106" y="902091"/>
                    <a:pt x="302280" y="915807"/>
                    <a:pt x="369013" y="931545"/>
                  </a:cubicBezTo>
                  <a:cubicBezTo>
                    <a:pt x="393280" y="937260"/>
                    <a:pt x="409106" y="934710"/>
                    <a:pt x="422646" y="910531"/>
                  </a:cubicBezTo>
                  <a:cubicBezTo>
                    <a:pt x="444803" y="871054"/>
                    <a:pt x="471092" y="833862"/>
                    <a:pt x="497557" y="792627"/>
                  </a:cubicBezTo>
                  <a:cubicBezTo>
                    <a:pt x="448759" y="728970"/>
                    <a:pt x="400050" y="665402"/>
                    <a:pt x="349758" y="599811"/>
                  </a:cubicBezTo>
                  <a:cubicBezTo>
                    <a:pt x="392049" y="552684"/>
                    <a:pt x="433725" y="506349"/>
                    <a:pt x="477071" y="458079"/>
                  </a:cubicBezTo>
                  <a:cubicBezTo>
                    <a:pt x="534045" y="493864"/>
                    <a:pt x="590140" y="525692"/>
                    <a:pt x="642278" y="563059"/>
                  </a:cubicBezTo>
                  <a:cubicBezTo>
                    <a:pt x="672348" y="584601"/>
                    <a:pt x="693362" y="583018"/>
                    <a:pt x="717276" y="557432"/>
                  </a:cubicBezTo>
                  <a:cubicBezTo>
                    <a:pt x="728179" y="545827"/>
                    <a:pt x="742159" y="537034"/>
                    <a:pt x="754820" y="527099"/>
                  </a:cubicBezTo>
                  <a:cubicBezTo>
                    <a:pt x="817948" y="477686"/>
                    <a:pt x="817948" y="477686"/>
                    <a:pt x="793682" y="399347"/>
                  </a:cubicBezTo>
                  <a:cubicBezTo>
                    <a:pt x="781109" y="358814"/>
                    <a:pt x="769679" y="317842"/>
                    <a:pt x="755347" y="277925"/>
                  </a:cubicBezTo>
                  <a:cubicBezTo>
                    <a:pt x="746555" y="253306"/>
                    <a:pt x="748753" y="238096"/>
                    <a:pt x="774251" y="224995"/>
                  </a:cubicBezTo>
                  <a:cubicBezTo>
                    <a:pt x="815926" y="203718"/>
                    <a:pt x="855580" y="178572"/>
                    <a:pt x="896200" y="155096"/>
                  </a:cubicBezTo>
                  <a:cubicBezTo>
                    <a:pt x="898662" y="153690"/>
                    <a:pt x="901563" y="152898"/>
                    <a:pt x="907191" y="150700"/>
                  </a:cubicBezTo>
                  <a:cubicBezTo>
                    <a:pt x="949570" y="203366"/>
                    <a:pt x="993531" y="256120"/>
                    <a:pt x="1035119" y="310544"/>
                  </a:cubicBezTo>
                  <a:cubicBezTo>
                    <a:pt x="1052791" y="333668"/>
                    <a:pt x="1068969" y="341933"/>
                    <a:pt x="1097632" y="328920"/>
                  </a:cubicBezTo>
                  <a:cubicBezTo>
                    <a:pt x="1138692" y="310193"/>
                    <a:pt x="1196457" y="306852"/>
                    <a:pt x="1219669" y="276166"/>
                  </a:cubicBezTo>
                  <a:cubicBezTo>
                    <a:pt x="1241122" y="247679"/>
                    <a:pt x="1226967" y="192024"/>
                    <a:pt x="1227758" y="148326"/>
                  </a:cubicBezTo>
                  <a:cubicBezTo>
                    <a:pt x="1228373" y="112014"/>
                    <a:pt x="1227846" y="75614"/>
                    <a:pt x="1227846" y="37631"/>
                  </a:cubicBezTo>
                  <a:cubicBezTo>
                    <a:pt x="1282534" y="28223"/>
                    <a:pt x="1332826" y="19431"/>
                    <a:pt x="1383294" y="11078"/>
                  </a:cubicBezTo>
                  <a:cubicBezTo>
                    <a:pt x="1393141" y="9408"/>
                    <a:pt x="1403428" y="9672"/>
                    <a:pt x="1415737" y="8968"/>
                  </a:cubicBezTo>
                  <a:cubicBezTo>
                    <a:pt x="1439301" y="72888"/>
                    <a:pt x="1463480" y="135402"/>
                    <a:pt x="1485109" y="198794"/>
                  </a:cubicBezTo>
                  <a:cubicBezTo>
                    <a:pt x="1493022" y="222006"/>
                    <a:pt x="1504540" y="231062"/>
                    <a:pt x="1529334" y="229831"/>
                  </a:cubicBezTo>
                  <a:cubicBezTo>
                    <a:pt x="1576109" y="227545"/>
                    <a:pt x="1633875" y="244866"/>
                    <a:pt x="1666758" y="223237"/>
                  </a:cubicBezTo>
                  <a:cubicBezTo>
                    <a:pt x="1698410" y="202311"/>
                    <a:pt x="1705181" y="142787"/>
                    <a:pt x="1721182" y="99617"/>
                  </a:cubicBezTo>
                  <a:cubicBezTo>
                    <a:pt x="1733315" y="66997"/>
                    <a:pt x="1742723" y="33411"/>
                    <a:pt x="1753362" y="264"/>
                  </a:cubicBezTo>
                  <a:cubicBezTo>
                    <a:pt x="1762067" y="0"/>
                    <a:pt x="1770859" y="0"/>
                    <a:pt x="1779651" y="0"/>
                  </a:cubicBezTo>
                  <a:close/>
                  <a:moveTo>
                    <a:pt x="1603893" y="1891929"/>
                  </a:moveTo>
                  <a:cubicBezTo>
                    <a:pt x="1761978" y="1892193"/>
                    <a:pt x="1892808" y="1761715"/>
                    <a:pt x="1892281" y="1604420"/>
                  </a:cubicBezTo>
                  <a:cubicBezTo>
                    <a:pt x="1891841" y="1457325"/>
                    <a:pt x="1758374" y="1326935"/>
                    <a:pt x="1607762" y="1326408"/>
                  </a:cubicBezTo>
                  <a:cubicBezTo>
                    <a:pt x="1458028" y="1325880"/>
                    <a:pt x="1324649" y="1456094"/>
                    <a:pt x="1323243" y="1604069"/>
                  </a:cubicBezTo>
                  <a:cubicBezTo>
                    <a:pt x="1321748" y="1763122"/>
                    <a:pt x="1447038" y="1891665"/>
                    <a:pt x="1603893" y="1891929"/>
                  </a:cubicBezTo>
                  <a:close/>
                  <a:moveTo>
                    <a:pt x="1579099" y="2795602"/>
                  </a:moveTo>
                  <a:cubicBezTo>
                    <a:pt x="1639502" y="2785667"/>
                    <a:pt x="1694014" y="2781886"/>
                    <a:pt x="1745449" y="2767203"/>
                  </a:cubicBezTo>
                  <a:cubicBezTo>
                    <a:pt x="1840846" y="2740035"/>
                    <a:pt x="1881114" y="2669433"/>
                    <a:pt x="1862386" y="2571838"/>
                  </a:cubicBezTo>
                  <a:cubicBezTo>
                    <a:pt x="1843307" y="2472133"/>
                    <a:pt x="1796620" y="2384562"/>
                    <a:pt x="1735338" y="2305167"/>
                  </a:cubicBezTo>
                  <a:cubicBezTo>
                    <a:pt x="1654449" y="2200187"/>
                    <a:pt x="1529774" y="2194472"/>
                    <a:pt x="1441763" y="2294089"/>
                  </a:cubicBezTo>
                  <a:cubicBezTo>
                    <a:pt x="1368875" y="2376561"/>
                    <a:pt x="1321220" y="2473364"/>
                    <a:pt x="1308120" y="2584323"/>
                  </a:cubicBezTo>
                  <a:cubicBezTo>
                    <a:pt x="1298360" y="2667322"/>
                    <a:pt x="1334848" y="2733617"/>
                    <a:pt x="1413803" y="2760785"/>
                  </a:cubicBezTo>
                  <a:cubicBezTo>
                    <a:pt x="1468316" y="2779424"/>
                    <a:pt x="1527136" y="2785139"/>
                    <a:pt x="1579099" y="2795602"/>
                  </a:cubicBezTo>
                  <a:close/>
                  <a:moveTo>
                    <a:pt x="949833" y="1372567"/>
                  </a:moveTo>
                  <a:cubicBezTo>
                    <a:pt x="1067562" y="1353664"/>
                    <a:pt x="1128932" y="1267763"/>
                    <a:pt x="1103698" y="1151265"/>
                  </a:cubicBezTo>
                  <a:cubicBezTo>
                    <a:pt x="1078465" y="1034855"/>
                    <a:pt x="1010412" y="943766"/>
                    <a:pt x="917565" y="872021"/>
                  </a:cubicBezTo>
                  <a:cubicBezTo>
                    <a:pt x="835973" y="808980"/>
                    <a:pt x="753677" y="811970"/>
                    <a:pt x="687734" y="891276"/>
                  </a:cubicBezTo>
                  <a:cubicBezTo>
                    <a:pt x="631288" y="959153"/>
                    <a:pt x="580820" y="1035206"/>
                    <a:pt x="543628" y="1115128"/>
                  </a:cubicBezTo>
                  <a:cubicBezTo>
                    <a:pt x="493073" y="1223889"/>
                    <a:pt x="553476" y="1334497"/>
                    <a:pt x="670677" y="1362720"/>
                  </a:cubicBezTo>
                  <a:cubicBezTo>
                    <a:pt x="724398" y="1375557"/>
                    <a:pt x="912378" y="1378546"/>
                    <a:pt x="949833" y="1372567"/>
                  </a:cubicBezTo>
                  <a:close/>
                  <a:moveTo>
                    <a:pt x="515405" y="1994183"/>
                  </a:moveTo>
                  <a:cubicBezTo>
                    <a:pt x="523230" y="2026627"/>
                    <a:pt x="526132" y="2061357"/>
                    <a:pt x="539936" y="2091075"/>
                  </a:cubicBezTo>
                  <a:cubicBezTo>
                    <a:pt x="569302" y="2154555"/>
                    <a:pt x="599723" y="2218475"/>
                    <a:pt x="638058" y="2276768"/>
                  </a:cubicBezTo>
                  <a:cubicBezTo>
                    <a:pt x="704000" y="2377001"/>
                    <a:pt x="832280" y="2392299"/>
                    <a:pt x="918708" y="2308596"/>
                  </a:cubicBezTo>
                  <a:cubicBezTo>
                    <a:pt x="1000828" y="2229026"/>
                    <a:pt x="1057539" y="2130904"/>
                    <a:pt x="1081894" y="2018186"/>
                  </a:cubicBezTo>
                  <a:cubicBezTo>
                    <a:pt x="1101412" y="1927714"/>
                    <a:pt x="1059649" y="1851836"/>
                    <a:pt x="973133" y="1822909"/>
                  </a:cubicBezTo>
                  <a:cubicBezTo>
                    <a:pt x="853821" y="1782992"/>
                    <a:pt x="733278" y="1787300"/>
                    <a:pt x="618099" y="1839790"/>
                  </a:cubicBezTo>
                  <a:cubicBezTo>
                    <a:pt x="554883" y="1868453"/>
                    <a:pt x="519186" y="1920504"/>
                    <a:pt x="515405" y="1994183"/>
                  </a:cubicBezTo>
                  <a:close/>
                  <a:moveTo>
                    <a:pt x="2380781" y="1836186"/>
                  </a:moveTo>
                  <a:cubicBezTo>
                    <a:pt x="2333303" y="1841285"/>
                    <a:pt x="2295056" y="1843044"/>
                    <a:pt x="2257777" y="1849902"/>
                  </a:cubicBezTo>
                  <a:cubicBezTo>
                    <a:pt x="2139344" y="1871882"/>
                    <a:pt x="2077798" y="1967543"/>
                    <a:pt x="2111033" y="2083425"/>
                  </a:cubicBezTo>
                  <a:cubicBezTo>
                    <a:pt x="2143477" y="2196406"/>
                    <a:pt x="2208716" y="2289077"/>
                    <a:pt x="2305256" y="2357042"/>
                  </a:cubicBezTo>
                  <a:cubicBezTo>
                    <a:pt x="2384738" y="2413049"/>
                    <a:pt x="2463253" y="2409180"/>
                    <a:pt x="2524184" y="2334270"/>
                  </a:cubicBezTo>
                  <a:cubicBezTo>
                    <a:pt x="2579751" y="2265954"/>
                    <a:pt x="2628900" y="2189461"/>
                    <a:pt x="2666004" y="2109626"/>
                  </a:cubicBezTo>
                  <a:cubicBezTo>
                    <a:pt x="2715768" y="2002712"/>
                    <a:pt x="2659233" y="1894479"/>
                    <a:pt x="2544230" y="1863002"/>
                  </a:cubicBezTo>
                  <a:cubicBezTo>
                    <a:pt x="2488399" y="1847703"/>
                    <a:pt x="2429403" y="1843835"/>
                    <a:pt x="2380781" y="1836186"/>
                  </a:cubicBezTo>
                  <a:close/>
                  <a:moveTo>
                    <a:pt x="1901249" y="614494"/>
                  </a:moveTo>
                  <a:cubicBezTo>
                    <a:pt x="1902304" y="527011"/>
                    <a:pt x="1862123" y="471707"/>
                    <a:pt x="1780443" y="450957"/>
                  </a:cubicBezTo>
                  <a:cubicBezTo>
                    <a:pt x="1685573" y="426867"/>
                    <a:pt x="1589297" y="424405"/>
                    <a:pt x="1493462" y="444803"/>
                  </a:cubicBezTo>
                  <a:cubicBezTo>
                    <a:pt x="1362896" y="472587"/>
                    <a:pt x="1311285" y="562796"/>
                    <a:pt x="1363336" y="686415"/>
                  </a:cubicBezTo>
                  <a:cubicBezTo>
                    <a:pt x="1397625" y="767832"/>
                    <a:pt x="1441939" y="846348"/>
                    <a:pt x="1491176" y="919939"/>
                  </a:cubicBezTo>
                  <a:cubicBezTo>
                    <a:pt x="1558612" y="1020787"/>
                    <a:pt x="1653745" y="1028788"/>
                    <a:pt x="1744833" y="947899"/>
                  </a:cubicBezTo>
                  <a:cubicBezTo>
                    <a:pt x="1845329" y="858657"/>
                    <a:pt x="1893863" y="744357"/>
                    <a:pt x="1901249" y="614494"/>
                  </a:cubicBezTo>
                  <a:close/>
                  <a:moveTo>
                    <a:pt x="2588720" y="1382239"/>
                  </a:moveTo>
                  <a:cubicBezTo>
                    <a:pt x="2673829" y="1349268"/>
                    <a:pt x="2708734" y="1275676"/>
                    <a:pt x="2688863" y="1186610"/>
                  </a:cubicBezTo>
                  <a:cubicBezTo>
                    <a:pt x="2666883" y="1088048"/>
                    <a:pt x="2619493" y="1000037"/>
                    <a:pt x="2557331" y="921961"/>
                  </a:cubicBezTo>
                  <a:cubicBezTo>
                    <a:pt x="2494026" y="842391"/>
                    <a:pt x="2385969" y="833071"/>
                    <a:pt x="2307893" y="903585"/>
                  </a:cubicBezTo>
                  <a:cubicBezTo>
                    <a:pt x="2213815" y="988519"/>
                    <a:pt x="2151038" y="1095961"/>
                    <a:pt x="2129057" y="1222482"/>
                  </a:cubicBezTo>
                  <a:cubicBezTo>
                    <a:pt x="2116045" y="1297745"/>
                    <a:pt x="2150159" y="1361225"/>
                    <a:pt x="2221816" y="1388130"/>
                  </a:cubicBezTo>
                  <a:cubicBezTo>
                    <a:pt x="2276768" y="1408704"/>
                    <a:pt x="2528492" y="1405538"/>
                    <a:pt x="2588720" y="1382239"/>
                  </a:cubicBezTo>
                  <a:close/>
                </a:path>
              </a:pathLst>
            </a:custGeom>
            <a:solidFill>
              <a:schemeClr val="accent3"/>
            </a:solidFill>
            <a:ln w="8788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cs typeface="+mn-cs"/>
              </a:endParaRPr>
            </a:p>
          </p:txBody>
        </p:sp>
        <p:sp>
          <p:nvSpPr>
            <p:cNvPr id="60457" name="자유형: 도형 60"/>
            <p:cNvSpPr>
              <a:spLocks/>
            </p:cNvSpPr>
            <p:nvPr/>
          </p:nvSpPr>
          <p:spPr bwMode="auto">
            <a:xfrm>
              <a:off x="9367308" y="4800979"/>
              <a:ext cx="586128" cy="619817"/>
            </a:xfrm>
            <a:custGeom>
              <a:avLst/>
              <a:gdLst/>
              <a:ahLst/>
              <a:cxnLst/>
              <a:rect l="0" t="0" r="r" b="b"/>
              <a:pathLst>
                <a:path w="1461971" h="1462555">
                  <a:moveTo>
                    <a:pt x="725308" y="567939"/>
                  </a:moveTo>
                  <a:cubicBezTo>
                    <a:pt x="637188" y="568259"/>
                    <a:pt x="564181" y="643704"/>
                    <a:pt x="563582" y="735062"/>
                  </a:cubicBezTo>
                  <a:cubicBezTo>
                    <a:pt x="562982" y="823022"/>
                    <a:pt x="637628" y="895869"/>
                    <a:pt x="728267" y="895749"/>
                  </a:cubicBezTo>
                  <a:cubicBezTo>
                    <a:pt x="820104" y="895629"/>
                    <a:pt x="890552" y="825301"/>
                    <a:pt x="890392" y="733903"/>
                  </a:cubicBezTo>
                  <a:cubicBezTo>
                    <a:pt x="890272" y="638986"/>
                    <a:pt x="819265" y="567579"/>
                    <a:pt x="725308" y="567939"/>
                  </a:cubicBezTo>
                  <a:close/>
                  <a:moveTo>
                    <a:pt x="730186" y="364552"/>
                  </a:moveTo>
                  <a:cubicBezTo>
                    <a:pt x="929855" y="364712"/>
                    <a:pt x="1097258" y="530756"/>
                    <a:pt x="1097457" y="728905"/>
                  </a:cubicBezTo>
                  <a:cubicBezTo>
                    <a:pt x="1097697" y="929253"/>
                    <a:pt x="931494" y="1095218"/>
                    <a:pt x="730586" y="1095297"/>
                  </a:cubicBezTo>
                  <a:cubicBezTo>
                    <a:pt x="529078" y="1095377"/>
                    <a:pt x="367552" y="932772"/>
                    <a:pt x="367152" y="729385"/>
                  </a:cubicBezTo>
                  <a:cubicBezTo>
                    <a:pt x="366752" y="529557"/>
                    <a:pt x="531117" y="364392"/>
                    <a:pt x="730186" y="364552"/>
                  </a:cubicBezTo>
                  <a:close/>
                  <a:moveTo>
                    <a:pt x="736343" y="314776"/>
                  </a:moveTo>
                  <a:cubicBezTo>
                    <a:pt x="506369" y="312017"/>
                    <a:pt x="318574" y="494934"/>
                    <a:pt x="315296" y="724828"/>
                  </a:cubicBezTo>
                  <a:cubicBezTo>
                    <a:pt x="311978" y="957122"/>
                    <a:pt x="495574" y="1148074"/>
                    <a:pt x="725068" y="1150953"/>
                  </a:cubicBezTo>
                  <a:cubicBezTo>
                    <a:pt x="955643" y="1153872"/>
                    <a:pt x="1145596" y="965198"/>
                    <a:pt x="1148475" y="730426"/>
                  </a:cubicBezTo>
                  <a:cubicBezTo>
                    <a:pt x="1151233" y="506848"/>
                    <a:pt x="963480" y="317495"/>
                    <a:pt x="736343" y="314776"/>
                  </a:cubicBezTo>
                  <a:close/>
                  <a:moveTo>
                    <a:pt x="638348" y="0"/>
                  </a:moveTo>
                  <a:cubicBezTo>
                    <a:pt x="639667" y="0"/>
                    <a:pt x="641027" y="0"/>
                    <a:pt x="642346" y="0"/>
                  </a:cubicBezTo>
                  <a:cubicBezTo>
                    <a:pt x="647904" y="14913"/>
                    <a:pt x="653181" y="29906"/>
                    <a:pt x="659019" y="44700"/>
                  </a:cubicBezTo>
                  <a:cubicBezTo>
                    <a:pt x="666735" y="64330"/>
                    <a:pt x="669734" y="91278"/>
                    <a:pt x="684287" y="101274"/>
                  </a:cubicBezTo>
                  <a:cubicBezTo>
                    <a:pt x="698920" y="111309"/>
                    <a:pt x="725228" y="103513"/>
                    <a:pt x="746299" y="105272"/>
                  </a:cubicBezTo>
                  <a:cubicBezTo>
                    <a:pt x="760652" y="106471"/>
                    <a:pt x="765810" y="99954"/>
                    <a:pt x="770008" y="87640"/>
                  </a:cubicBezTo>
                  <a:cubicBezTo>
                    <a:pt x="780044" y="58173"/>
                    <a:pt x="791438" y="29187"/>
                    <a:pt x="802313" y="0"/>
                  </a:cubicBezTo>
                  <a:cubicBezTo>
                    <a:pt x="804992" y="0"/>
                    <a:pt x="807631" y="0"/>
                    <a:pt x="810309" y="0"/>
                  </a:cubicBezTo>
                  <a:cubicBezTo>
                    <a:pt x="834219" y="4278"/>
                    <a:pt x="858128" y="8516"/>
                    <a:pt x="883676" y="13074"/>
                  </a:cubicBezTo>
                  <a:cubicBezTo>
                    <a:pt x="883676" y="45659"/>
                    <a:pt x="884076" y="77525"/>
                    <a:pt x="883436" y="109350"/>
                  </a:cubicBezTo>
                  <a:cubicBezTo>
                    <a:pt x="883236" y="120265"/>
                    <a:pt x="886075" y="126542"/>
                    <a:pt x="897110" y="129861"/>
                  </a:cubicBezTo>
                  <a:cubicBezTo>
                    <a:pt x="915581" y="135418"/>
                    <a:pt x="933413" y="143095"/>
                    <a:pt x="952044" y="147932"/>
                  </a:cubicBezTo>
                  <a:cubicBezTo>
                    <a:pt x="957602" y="149412"/>
                    <a:pt x="967318" y="146373"/>
                    <a:pt x="970996" y="141935"/>
                  </a:cubicBezTo>
                  <a:cubicBezTo>
                    <a:pt x="989747" y="119465"/>
                    <a:pt x="1006860" y="95636"/>
                    <a:pt x="1025291" y="72887"/>
                  </a:cubicBezTo>
                  <a:cubicBezTo>
                    <a:pt x="1028650" y="68769"/>
                    <a:pt x="1037165" y="63891"/>
                    <a:pt x="1040484" y="65450"/>
                  </a:cubicBezTo>
                  <a:cubicBezTo>
                    <a:pt x="1063154" y="75965"/>
                    <a:pt x="1085064" y="88119"/>
                    <a:pt x="1107894" y="100114"/>
                  </a:cubicBezTo>
                  <a:cubicBezTo>
                    <a:pt x="1097218" y="134259"/>
                    <a:pt x="1086863" y="165804"/>
                    <a:pt x="1077867" y="197750"/>
                  </a:cubicBezTo>
                  <a:cubicBezTo>
                    <a:pt x="1076148" y="203827"/>
                    <a:pt x="1077268" y="214182"/>
                    <a:pt x="1081346" y="217780"/>
                  </a:cubicBezTo>
                  <a:cubicBezTo>
                    <a:pt x="1098258" y="232653"/>
                    <a:pt x="1116770" y="245727"/>
                    <a:pt x="1135321" y="259921"/>
                  </a:cubicBezTo>
                  <a:cubicBezTo>
                    <a:pt x="1168186" y="238771"/>
                    <a:pt x="1200371" y="218020"/>
                    <a:pt x="1225999" y="201548"/>
                  </a:cubicBezTo>
                  <a:cubicBezTo>
                    <a:pt x="1249349" y="221858"/>
                    <a:pt x="1270259" y="240050"/>
                    <a:pt x="1292009" y="259002"/>
                  </a:cubicBezTo>
                  <a:cubicBezTo>
                    <a:pt x="1270699" y="286869"/>
                    <a:pt x="1250468" y="314096"/>
                    <a:pt x="1229358" y="340604"/>
                  </a:cubicBezTo>
                  <a:cubicBezTo>
                    <a:pt x="1222641" y="349041"/>
                    <a:pt x="1220522" y="355277"/>
                    <a:pt x="1227839" y="364793"/>
                  </a:cubicBezTo>
                  <a:cubicBezTo>
                    <a:pt x="1237954" y="377947"/>
                    <a:pt x="1246990" y="392061"/>
                    <a:pt x="1255146" y="406534"/>
                  </a:cubicBezTo>
                  <a:cubicBezTo>
                    <a:pt x="1261543" y="417889"/>
                    <a:pt x="1268820" y="419568"/>
                    <a:pt x="1281094" y="416329"/>
                  </a:cubicBezTo>
                  <a:cubicBezTo>
                    <a:pt x="1314239" y="407534"/>
                    <a:pt x="1347823" y="400417"/>
                    <a:pt x="1381808" y="392460"/>
                  </a:cubicBezTo>
                  <a:cubicBezTo>
                    <a:pt x="1393403" y="419008"/>
                    <a:pt x="1403958" y="443197"/>
                    <a:pt x="1414913" y="468386"/>
                  </a:cubicBezTo>
                  <a:cubicBezTo>
                    <a:pt x="1398241" y="480100"/>
                    <a:pt x="1382648" y="491295"/>
                    <a:pt x="1366775" y="502130"/>
                  </a:cubicBezTo>
                  <a:cubicBezTo>
                    <a:pt x="1315518" y="537074"/>
                    <a:pt x="1315718" y="536954"/>
                    <a:pt x="1331111" y="597566"/>
                  </a:cubicBezTo>
                  <a:cubicBezTo>
                    <a:pt x="1334150" y="609521"/>
                    <a:pt x="1338948" y="615159"/>
                    <a:pt x="1352182" y="615838"/>
                  </a:cubicBezTo>
                  <a:cubicBezTo>
                    <a:pt x="1382048" y="617357"/>
                    <a:pt x="1411794" y="621475"/>
                    <a:pt x="1441701" y="623195"/>
                  </a:cubicBezTo>
                  <a:cubicBezTo>
                    <a:pt x="1454135" y="623915"/>
                    <a:pt x="1457254" y="629072"/>
                    <a:pt x="1457613" y="640347"/>
                  </a:cubicBezTo>
                  <a:cubicBezTo>
                    <a:pt x="1458013" y="653501"/>
                    <a:pt x="1460412" y="666615"/>
                    <a:pt x="1461971" y="679729"/>
                  </a:cubicBezTo>
                  <a:cubicBezTo>
                    <a:pt x="1461971" y="689044"/>
                    <a:pt x="1461971" y="698400"/>
                    <a:pt x="1461971" y="707716"/>
                  </a:cubicBezTo>
                  <a:cubicBezTo>
                    <a:pt x="1429346" y="716952"/>
                    <a:pt x="1396881" y="726827"/>
                    <a:pt x="1364016" y="735104"/>
                  </a:cubicBezTo>
                  <a:cubicBezTo>
                    <a:pt x="1350862" y="738422"/>
                    <a:pt x="1344665" y="744219"/>
                    <a:pt x="1344905" y="757973"/>
                  </a:cubicBezTo>
                  <a:cubicBezTo>
                    <a:pt x="1345065" y="765850"/>
                    <a:pt x="1342786" y="773766"/>
                    <a:pt x="1341826" y="781682"/>
                  </a:cubicBezTo>
                  <a:cubicBezTo>
                    <a:pt x="1337189" y="819705"/>
                    <a:pt x="1337269" y="819625"/>
                    <a:pt x="1373172" y="835338"/>
                  </a:cubicBezTo>
                  <a:cubicBezTo>
                    <a:pt x="1398120" y="846253"/>
                    <a:pt x="1422989" y="857367"/>
                    <a:pt x="1449377" y="869042"/>
                  </a:cubicBezTo>
                  <a:cubicBezTo>
                    <a:pt x="1442620" y="896350"/>
                    <a:pt x="1436103" y="922618"/>
                    <a:pt x="1429067" y="951125"/>
                  </a:cubicBezTo>
                  <a:cubicBezTo>
                    <a:pt x="1395841" y="948646"/>
                    <a:pt x="1362777" y="947127"/>
                    <a:pt x="1329992" y="943288"/>
                  </a:cubicBezTo>
                  <a:cubicBezTo>
                    <a:pt x="1312720" y="941249"/>
                    <a:pt x="1304164" y="946047"/>
                    <a:pt x="1297087" y="962479"/>
                  </a:cubicBezTo>
                  <a:cubicBezTo>
                    <a:pt x="1275737" y="1012057"/>
                    <a:pt x="1275057" y="1011537"/>
                    <a:pt x="1314159" y="1049040"/>
                  </a:cubicBezTo>
                  <a:cubicBezTo>
                    <a:pt x="1330871" y="1065073"/>
                    <a:pt x="1346864" y="1081865"/>
                    <a:pt x="1364136" y="1099297"/>
                  </a:cubicBezTo>
                  <a:cubicBezTo>
                    <a:pt x="1349583" y="1121887"/>
                    <a:pt x="1335269" y="1144076"/>
                    <a:pt x="1320356" y="1167146"/>
                  </a:cubicBezTo>
                  <a:cubicBezTo>
                    <a:pt x="1286692" y="1153272"/>
                    <a:pt x="1254466" y="1140678"/>
                    <a:pt x="1222921" y="1126604"/>
                  </a:cubicBezTo>
                  <a:cubicBezTo>
                    <a:pt x="1211406" y="1121487"/>
                    <a:pt x="1203889" y="1121607"/>
                    <a:pt x="1195453" y="1131602"/>
                  </a:cubicBezTo>
                  <a:cubicBezTo>
                    <a:pt x="1182579" y="1146795"/>
                    <a:pt x="1159150" y="1159709"/>
                    <a:pt x="1157231" y="1175662"/>
                  </a:cubicBezTo>
                  <a:cubicBezTo>
                    <a:pt x="1155192" y="1192654"/>
                    <a:pt x="1172584" y="1212205"/>
                    <a:pt x="1182139" y="1230317"/>
                  </a:cubicBezTo>
                  <a:cubicBezTo>
                    <a:pt x="1191375" y="1247869"/>
                    <a:pt x="1201450" y="1264981"/>
                    <a:pt x="1211806" y="1283493"/>
                  </a:cubicBezTo>
                  <a:cubicBezTo>
                    <a:pt x="1189576" y="1301844"/>
                    <a:pt x="1168186" y="1319436"/>
                    <a:pt x="1145596" y="1338068"/>
                  </a:cubicBezTo>
                  <a:cubicBezTo>
                    <a:pt x="1114330" y="1310280"/>
                    <a:pt x="1084104" y="1283373"/>
                    <a:pt x="1052399" y="1255145"/>
                  </a:cubicBezTo>
                  <a:cubicBezTo>
                    <a:pt x="1033007" y="1265261"/>
                    <a:pt x="1012777" y="1275096"/>
                    <a:pt x="993545" y="1286531"/>
                  </a:cubicBezTo>
                  <a:cubicBezTo>
                    <a:pt x="989747" y="1288810"/>
                    <a:pt x="987708" y="1297686"/>
                    <a:pt x="988388" y="1303084"/>
                  </a:cubicBezTo>
                  <a:cubicBezTo>
                    <a:pt x="992226" y="1332790"/>
                    <a:pt x="996544" y="1362497"/>
                    <a:pt x="1001982" y="1391923"/>
                  </a:cubicBezTo>
                  <a:cubicBezTo>
                    <a:pt x="1004741" y="1406796"/>
                    <a:pt x="1001942" y="1414912"/>
                    <a:pt x="985870" y="1419111"/>
                  </a:cubicBezTo>
                  <a:cubicBezTo>
                    <a:pt x="965479" y="1424468"/>
                    <a:pt x="945847" y="1432704"/>
                    <a:pt x="924577" y="1440181"/>
                  </a:cubicBezTo>
                  <a:cubicBezTo>
                    <a:pt x="907065" y="1408116"/>
                    <a:pt x="889953" y="1377370"/>
                    <a:pt x="873560" y="1346224"/>
                  </a:cubicBezTo>
                  <a:cubicBezTo>
                    <a:pt x="868283" y="1336188"/>
                    <a:pt x="863125" y="1332230"/>
                    <a:pt x="850451" y="1334229"/>
                  </a:cubicBezTo>
                  <a:cubicBezTo>
                    <a:pt x="791878" y="1343425"/>
                    <a:pt x="791798" y="1342826"/>
                    <a:pt x="782122" y="1400039"/>
                  </a:cubicBezTo>
                  <a:cubicBezTo>
                    <a:pt x="779364" y="1416472"/>
                    <a:pt x="777564" y="1433144"/>
                    <a:pt x="773126" y="1449097"/>
                  </a:cubicBezTo>
                  <a:cubicBezTo>
                    <a:pt x="771647" y="1454494"/>
                    <a:pt x="763571" y="1461291"/>
                    <a:pt x="758054" y="1461731"/>
                  </a:cubicBezTo>
                  <a:cubicBezTo>
                    <a:pt x="738182" y="1463250"/>
                    <a:pt x="718111" y="1461811"/>
                    <a:pt x="698160" y="1462531"/>
                  </a:cubicBezTo>
                  <a:cubicBezTo>
                    <a:pt x="687086" y="1462931"/>
                    <a:pt x="683327" y="1458492"/>
                    <a:pt x="681648" y="1447937"/>
                  </a:cubicBezTo>
                  <a:cubicBezTo>
                    <a:pt x="677130" y="1419670"/>
                    <a:pt x="670853" y="1391683"/>
                    <a:pt x="666255" y="1363456"/>
                  </a:cubicBezTo>
                  <a:cubicBezTo>
                    <a:pt x="664216" y="1350822"/>
                    <a:pt x="660418" y="1343185"/>
                    <a:pt x="645585" y="1342505"/>
                  </a:cubicBezTo>
                  <a:cubicBezTo>
                    <a:pt x="627074" y="1341706"/>
                    <a:pt x="604763" y="1330711"/>
                    <a:pt x="591330" y="1337828"/>
                  </a:cubicBezTo>
                  <a:cubicBezTo>
                    <a:pt x="577016" y="1345424"/>
                    <a:pt x="570899" y="1368853"/>
                    <a:pt x="561703" y="1385606"/>
                  </a:cubicBezTo>
                  <a:cubicBezTo>
                    <a:pt x="552148" y="1403038"/>
                    <a:pt x="543112" y="1420790"/>
                    <a:pt x="533037" y="1439901"/>
                  </a:cubicBezTo>
                  <a:cubicBezTo>
                    <a:pt x="505609" y="1430585"/>
                    <a:pt x="478861" y="1421509"/>
                    <a:pt x="451393" y="1412194"/>
                  </a:cubicBezTo>
                  <a:cubicBezTo>
                    <a:pt x="456391" y="1376850"/>
                    <a:pt x="460630" y="1343225"/>
                    <a:pt x="466107" y="1309800"/>
                  </a:cubicBezTo>
                  <a:cubicBezTo>
                    <a:pt x="468266" y="1296607"/>
                    <a:pt x="465347" y="1288770"/>
                    <a:pt x="452433" y="1283333"/>
                  </a:cubicBezTo>
                  <a:cubicBezTo>
                    <a:pt x="435401" y="1276136"/>
                    <a:pt x="418169" y="1259064"/>
                    <a:pt x="402816" y="1260943"/>
                  </a:cubicBezTo>
                  <a:cubicBezTo>
                    <a:pt x="387543" y="1262822"/>
                    <a:pt x="374349" y="1282693"/>
                    <a:pt x="360555" y="1295047"/>
                  </a:cubicBezTo>
                  <a:cubicBezTo>
                    <a:pt x="345762" y="1308321"/>
                    <a:pt x="331289" y="1322035"/>
                    <a:pt x="316375" y="1335869"/>
                  </a:cubicBezTo>
                  <a:cubicBezTo>
                    <a:pt x="311658" y="1332710"/>
                    <a:pt x="307779" y="1330231"/>
                    <a:pt x="304061" y="1327512"/>
                  </a:cubicBezTo>
                  <a:cubicBezTo>
                    <a:pt x="285310" y="1313719"/>
                    <a:pt x="266598" y="1299885"/>
                    <a:pt x="245928" y="1284572"/>
                  </a:cubicBezTo>
                  <a:cubicBezTo>
                    <a:pt x="262080" y="1254426"/>
                    <a:pt x="277633" y="1224600"/>
                    <a:pt x="294066" y="1195253"/>
                  </a:cubicBezTo>
                  <a:cubicBezTo>
                    <a:pt x="299703" y="1185178"/>
                    <a:pt x="300822" y="1178061"/>
                    <a:pt x="291227" y="1169465"/>
                  </a:cubicBezTo>
                  <a:cubicBezTo>
                    <a:pt x="276474" y="1156231"/>
                    <a:pt x="264999" y="1133601"/>
                    <a:pt x="248567" y="1129603"/>
                  </a:cubicBezTo>
                  <a:cubicBezTo>
                    <a:pt x="233333" y="1125885"/>
                    <a:pt x="213422" y="1141478"/>
                    <a:pt x="195511" y="1148315"/>
                  </a:cubicBezTo>
                  <a:cubicBezTo>
                    <a:pt x="178199" y="1154911"/>
                    <a:pt x="158328" y="1169505"/>
                    <a:pt x="144094" y="1165307"/>
                  </a:cubicBezTo>
                  <a:cubicBezTo>
                    <a:pt x="129981" y="1161149"/>
                    <a:pt x="121465" y="1137959"/>
                    <a:pt x="110670" y="1122966"/>
                  </a:cubicBezTo>
                  <a:cubicBezTo>
                    <a:pt x="105272" y="1115449"/>
                    <a:pt x="100274" y="1107693"/>
                    <a:pt x="93917" y="1098257"/>
                  </a:cubicBezTo>
                  <a:cubicBezTo>
                    <a:pt x="118626" y="1075348"/>
                    <a:pt x="142615" y="1052518"/>
                    <a:pt x="167324" y="1030409"/>
                  </a:cubicBezTo>
                  <a:cubicBezTo>
                    <a:pt x="175600" y="1022972"/>
                    <a:pt x="180198" y="1017174"/>
                    <a:pt x="173681" y="1005500"/>
                  </a:cubicBezTo>
                  <a:cubicBezTo>
                    <a:pt x="163725" y="987628"/>
                    <a:pt x="160287" y="960880"/>
                    <a:pt x="145654" y="952284"/>
                  </a:cubicBezTo>
                  <a:cubicBezTo>
                    <a:pt x="130980" y="943688"/>
                    <a:pt x="105912" y="952284"/>
                    <a:pt x="85481" y="954163"/>
                  </a:cubicBezTo>
                  <a:cubicBezTo>
                    <a:pt x="33905" y="958881"/>
                    <a:pt x="33905" y="959041"/>
                    <a:pt x="21550" y="909144"/>
                  </a:cubicBezTo>
                  <a:cubicBezTo>
                    <a:pt x="12754" y="873600"/>
                    <a:pt x="12754" y="873600"/>
                    <a:pt x="44740" y="857848"/>
                  </a:cubicBezTo>
                  <a:cubicBezTo>
                    <a:pt x="62651" y="849012"/>
                    <a:pt x="80244" y="839416"/>
                    <a:pt x="98595" y="831619"/>
                  </a:cubicBezTo>
                  <a:cubicBezTo>
                    <a:pt x="110910" y="826382"/>
                    <a:pt x="115027" y="819545"/>
                    <a:pt x="113708" y="805831"/>
                  </a:cubicBezTo>
                  <a:cubicBezTo>
                    <a:pt x="108031" y="747778"/>
                    <a:pt x="108510" y="747698"/>
                    <a:pt x="51377" y="732585"/>
                  </a:cubicBezTo>
                  <a:cubicBezTo>
                    <a:pt x="34704" y="728147"/>
                    <a:pt x="18032" y="723749"/>
                    <a:pt x="0" y="718991"/>
                  </a:cubicBezTo>
                  <a:cubicBezTo>
                    <a:pt x="1640" y="693563"/>
                    <a:pt x="2479" y="669054"/>
                    <a:pt x="5317" y="644745"/>
                  </a:cubicBezTo>
                  <a:cubicBezTo>
                    <a:pt x="5877" y="639987"/>
                    <a:pt x="13474" y="633030"/>
                    <a:pt x="18632" y="632231"/>
                  </a:cubicBezTo>
                  <a:cubicBezTo>
                    <a:pt x="46259" y="627953"/>
                    <a:pt x="74086" y="624874"/>
                    <a:pt x="101914" y="622195"/>
                  </a:cubicBezTo>
                  <a:cubicBezTo>
                    <a:pt x="112789" y="621156"/>
                    <a:pt x="119106" y="617437"/>
                    <a:pt x="119905" y="605723"/>
                  </a:cubicBezTo>
                  <a:cubicBezTo>
                    <a:pt x="120345" y="599166"/>
                    <a:pt x="122464" y="592689"/>
                    <a:pt x="123984" y="586212"/>
                  </a:cubicBezTo>
                  <a:cubicBezTo>
                    <a:pt x="133899" y="543391"/>
                    <a:pt x="133859" y="543471"/>
                    <a:pt x="96396" y="519162"/>
                  </a:cubicBezTo>
                  <a:cubicBezTo>
                    <a:pt x="78604" y="507608"/>
                    <a:pt x="61052" y="495653"/>
                    <a:pt x="42381" y="483219"/>
                  </a:cubicBezTo>
                  <a:cubicBezTo>
                    <a:pt x="53496" y="456671"/>
                    <a:pt x="64171" y="431083"/>
                    <a:pt x="75605" y="403616"/>
                  </a:cubicBezTo>
                  <a:cubicBezTo>
                    <a:pt x="106592" y="410572"/>
                    <a:pt x="137017" y="416889"/>
                    <a:pt x="167124" y="424406"/>
                  </a:cubicBezTo>
                  <a:cubicBezTo>
                    <a:pt x="178439" y="427244"/>
                    <a:pt x="185315" y="425925"/>
                    <a:pt x="191393" y="414890"/>
                  </a:cubicBezTo>
                  <a:cubicBezTo>
                    <a:pt x="201268" y="396858"/>
                    <a:pt x="221859" y="379586"/>
                    <a:pt x="221379" y="362474"/>
                  </a:cubicBezTo>
                  <a:cubicBezTo>
                    <a:pt x="220899" y="345362"/>
                    <a:pt x="200228" y="328690"/>
                    <a:pt x="188194" y="312017"/>
                  </a:cubicBezTo>
                  <a:cubicBezTo>
                    <a:pt x="179198" y="299583"/>
                    <a:pt x="169842" y="287468"/>
                    <a:pt x="159447" y="273595"/>
                  </a:cubicBezTo>
                  <a:cubicBezTo>
                    <a:pt x="168963" y="262880"/>
                    <a:pt x="178478" y="252125"/>
                    <a:pt x="187954" y="241330"/>
                  </a:cubicBezTo>
                  <a:cubicBezTo>
                    <a:pt x="197190" y="230854"/>
                    <a:pt x="206306" y="220299"/>
                    <a:pt x="216541" y="208585"/>
                  </a:cubicBezTo>
                  <a:cubicBezTo>
                    <a:pt x="242369" y="224697"/>
                    <a:pt x="268318" y="239490"/>
                    <a:pt x="292626" y="256562"/>
                  </a:cubicBezTo>
                  <a:cubicBezTo>
                    <a:pt x="306820" y="266518"/>
                    <a:pt x="317415" y="265799"/>
                    <a:pt x="328450" y="253604"/>
                  </a:cubicBezTo>
                  <a:cubicBezTo>
                    <a:pt x="329329" y="252604"/>
                    <a:pt x="330529" y="251925"/>
                    <a:pt x="331568" y="251085"/>
                  </a:cubicBezTo>
                  <a:cubicBezTo>
                    <a:pt x="372470" y="218620"/>
                    <a:pt x="372510" y="218580"/>
                    <a:pt x="356237" y="167883"/>
                  </a:cubicBezTo>
                  <a:cubicBezTo>
                    <a:pt x="350360" y="149571"/>
                    <a:pt x="344323" y="131340"/>
                    <a:pt x="337926" y="111789"/>
                  </a:cubicBezTo>
                  <a:cubicBezTo>
                    <a:pt x="362954" y="97356"/>
                    <a:pt x="387543" y="83202"/>
                    <a:pt x="412851" y="68609"/>
                  </a:cubicBezTo>
                  <a:cubicBezTo>
                    <a:pt x="433362" y="93877"/>
                    <a:pt x="453872" y="118306"/>
                    <a:pt x="473304" y="143574"/>
                  </a:cubicBezTo>
                  <a:cubicBezTo>
                    <a:pt x="480621" y="153010"/>
                    <a:pt x="487057" y="155449"/>
                    <a:pt x="498292" y="150451"/>
                  </a:cubicBezTo>
                  <a:cubicBezTo>
                    <a:pt x="517004" y="142095"/>
                    <a:pt x="543671" y="140496"/>
                    <a:pt x="553587" y="126542"/>
                  </a:cubicBezTo>
                  <a:cubicBezTo>
                    <a:pt x="563502" y="112628"/>
                    <a:pt x="557065" y="87000"/>
                    <a:pt x="557465" y="66490"/>
                  </a:cubicBezTo>
                  <a:cubicBezTo>
                    <a:pt x="557745" y="50617"/>
                    <a:pt x="557505" y="34744"/>
                    <a:pt x="557505" y="18751"/>
                  </a:cubicBezTo>
                  <a:cubicBezTo>
                    <a:pt x="585692" y="12234"/>
                    <a:pt x="612000" y="6117"/>
                    <a:pt x="638348" y="0"/>
                  </a:cubicBezTo>
                  <a:close/>
                </a:path>
              </a:pathLst>
            </a:custGeom>
            <a:solidFill>
              <a:schemeClr val="accent1"/>
            </a:solidFill>
            <a:ln w="8788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60458" name="Freeform: Shape 453"/>
            <p:cNvSpPr>
              <a:spLocks/>
            </p:cNvSpPr>
            <p:nvPr/>
          </p:nvSpPr>
          <p:spPr bwMode="auto">
            <a:xfrm>
              <a:off x="9107284" y="5101864"/>
              <a:ext cx="504573" cy="532933"/>
            </a:xfrm>
            <a:custGeom>
              <a:avLst/>
              <a:gdLst/>
              <a:ahLst/>
              <a:cxnLst/>
              <a:rect l="0" t="0" r="r" b="b"/>
              <a:pathLst>
                <a:path w="2562218" h="2560160">
                  <a:moveTo>
                    <a:pt x="1506364" y="1318537"/>
                  </a:moveTo>
                  <a:lnTo>
                    <a:pt x="1501790" y="1348793"/>
                  </a:lnTo>
                  <a:cubicBezTo>
                    <a:pt x="1481535" y="1413912"/>
                    <a:pt x="1433252" y="1466683"/>
                    <a:pt x="1371051" y="1492991"/>
                  </a:cubicBezTo>
                  <a:lnTo>
                    <a:pt x="1319564" y="1503386"/>
                  </a:lnTo>
                  <a:lnTo>
                    <a:pt x="1319564" y="1976337"/>
                  </a:lnTo>
                  <a:lnTo>
                    <a:pt x="1422210" y="1965990"/>
                  </a:lnTo>
                  <a:cubicBezTo>
                    <a:pt x="1701369" y="1908865"/>
                    <a:pt x="1920009" y="1685600"/>
                    <a:pt x="1970307" y="1404015"/>
                  </a:cubicBezTo>
                  <a:lnTo>
                    <a:pt x="1977849" y="1318537"/>
                  </a:lnTo>
                  <a:close/>
                  <a:moveTo>
                    <a:pt x="584367" y="1318537"/>
                  </a:moveTo>
                  <a:lnTo>
                    <a:pt x="591910" y="1404015"/>
                  </a:lnTo>
                  <a:cubicBezTo>
                    <a:pt x="642208" y="1685600"/>
                    <a:pt x="860848" y="1908865"/>
                    <a:pt x="1140007" y="1965990"/>
                  </a:cubicBezTo>
                  <a:lnTo>
                    <a:pt x="1242652" y="1976337"/>
                  </a:lnTo>
                  <a:lnTo>
                    <a:pt x="1242652" y="1503386"/>
                  </a:lnTo>
                  <a:lnTo>
                    <a:pt x="1191166" y="1492991"/>
                  </a:lnTo>
                  <a:cubicBezTo>
                    <a:pt x="1128965" y="1466683"/>
                    <a:pt x="1080681" y="1413912"/>
                    <a:pt x="1060427" y="1348793"/>
                  </a:cubicBezTo>
                  <a:lnTo>
                    <a:pt x="1055852" y="1318537"/>
                  </a:lnTo>
                  <a:close/>
                  <a:moveTo>
                    <a:pt x="1281108" y="1121883"/>
                  </a:moveTo>
                  <a:cubicBezTo>
                    <a:pt x="1193738" y="1121883"/>
                    <a:pt x="1122911" y="1192710"/>
                    <a:pt x="1122911" y="1280080"/>
                  </a:cubicBezTo>
                  <a:cubicBezTo>
                    <a:pt x="1122911" y="1367450"/>
                    <a:pt x="1193738" y="1438277"/>
                    <a:pt x="1281108" y="1438277"/>
                  </a:cubicBezTo>
                  <a:cubicBezTo>
                    <a:pt x="1368478" y="1438277"/>
                    <a:pt x="1439305" y="1367450"/>
                    <a:pt x="1439305" y="1280080"/>
                  </a:cubicBezTo>
                  <a:cubicBezTo>
                    <a:pt x="1439305" y="1192710"/>
                    <a:pt x="1368478" y="1121883"/>
                    <a:pt x="1281108" y="1121883"/>
                  </a:cubicBezTo>
                  <a:close/>
                  <a:moveTo>
                    <a:pt x="1319564" y="583823"/>
                  </a:moveTo>
                  <a:lnTo>
                    <a:pt x="1319564" y="1056774"/>
                  </a:lnTo>
                  <a:lnTo>
                    <a:pt x="1371051" y="1067169"/>
                  </a:lnTo>
                  <a:cubicBezTo>
                    <a:pt x="1433252" y="1093478"/>
                    <a:pt x="1481535" y="1146248"/>
                    <a:pt x="1501790" y="1211367"/>
                  </a:cubicBezTo>
                  <a:lnTo>
                    <a:pt x="1506364" y="1241625"/>
                  </a:lnTo>
                  <a:lnTo>
                    <a:pt x="1977849" y="1241625"/>
                  </a:lnTo>
                  <a:lnTo>
                    <a:pt x="1970307" y="1156145"/>
                  </a:lnTo>
                  <a:cubicBezTo>
                    <a:pt x="1920009" y="874560"/>
                    <a:pt x="1701369" y="651295"/>
                    <a:pt x="1422210" y="594170"/>
                  </a:cubicBezTo>
                  <a:close/>
                  <a:moveTo>
                    <a:pt x="1242652" y="583823"/>
                  </a:moveTo>
                  <a:lnTo>
                    <a:pt x="1140007" y="594170"/>
                  </a:lnTo>
                  <a:cubicBezTo>
                    <a:pt x="860848" y="651295"/>
                    <a:pt x="642208" y="874560"/>
                    <a:pt x="591910" y="1156145"/>
                  </a:cubicBezTo>
                  <a:lnTo>
                    <a:pt x="584367" y="1241625"/>
                  </a:lnTo>
                  <a:lnTo>
                    <a:pt x="1055852" y="1241625"/>
                  </a:lnTo>
                  <a:lnTo>
                    <a:pt x="1060427" y="1211367"/>
                  </a:lnTo>
                  <a:cubicBezTo>
                    <a:pt x="1080681" y="1146248"/>
                    <a:pt x="1128965" y="1093478"/>
                    <a:pt x="1191166" y="1067169"/>
                  </a:cubicBezTo>
                  <a:lnTo>
                    <a:pt x="1242652" y="1056774"/>
                  </a:lnTo>
                  <a:close/>
                  <a:moveTo>
                    <a:pt x="1224583" y="861"/>
                  </a:moveTo>
                  <a:cubicBezTo>
                    <a:pt x="1250738" y="2238"/>
                    <a:pt x="1268639" y="16002"/>
                    <a:pt x="1275519" y="42161"/>
                  </a:cubicBezTo>
                  <a:cubicBezTo>
                    <a:pt x="1292042" y="100671"/>
                    <a:pt x="1309248" y="159868"/>
                    <a:pt x="1325768" y="218379"/>
                  </a:cubicBezTo>
                  <a:cubicBezTo>
                    <a:pt x="1342978" y="278266"/>
                    <a:pt x="1392540" y="306489"/>
                    <a:pt x="1453805" y="290657"/>
                  </a:cubicBezTo>
                  <a:cubicBezTo>
                    <a:pt x="1473766" y="285837"/>
                    <a:pt x="1485466" y="271382"/>
                    <a:pt x="1495105" y="254863"/>
                  </a:cubicBezTo>
                  <a:cubicBezTo>
                    <a:pt x="1526770" y="200482"/>
                    <a:pt x="1559122" y="146104"/>
                    <a:pt x="1591474" y="91723"/>
                  </a:cubicBezTo>
                  <a:cubicBezTo>
                    <a:pt x="1612126" y="56616"/>
                    <a:pt x="1630023" y="49045"/>
                    <a:pt x="1669259" y="59371"/>
                  </a:cubicBezTo>
                  <a:cubicBezTo>
                    <a:pt x="1747730" y="79332"/>
                    <a:pt x="1758056" y="96542"/>
                    <a:pt x="1746353" y="183962"/>
                  </a:cubicBezTo>
                  <a:cubicBezTo>
                    <a:pt x="1739469" y="236279"/>
                    <a:pt x="1733275" y="288592"/>
                    <a:pt x="1727078" y="340909"/>
                  </a:cubicBezTo>
                  <a:cubicBezTo>
                    <a:pt x="1726391" y="346412"/>
                    <a:pt x="1726391" y="351922"/>
                    <a:pt x="1727078" y="357429"/>
                  </a:cubicBezTo>
                  <a:cubicBezTo>
                    <a:pt x="1736027" y="413184"/>
                    <a:pt x="1820695" y="451733"/>
                    <a:pt x="1866815" y="419381"/>
                  </a:cubicBezTo>
                  <a:cubicBezTo>
                    <a:pt x="1919128" y="382210"/>
                    <a:pt x="1969381" y="342970"/>
                    <a:pt x="2020320" y="304425"/>
                  </a:cubicBezTo>
                  <a:cubicBezTo>
                    <a:pt x="2057488" y="276202"/>
                    <a:pt x="2076075" y="276893"/>
                    <a:pt x="2113243" y="305802"/>
                  </a:cubicBezTo>
                  <a:cubicBezTo>
                    <a:pt x="2118066" y="309931"/>
                    <a:pt x="2122882" y="313373"/>
                    <a:pt x="2127702" y="318193"/>
                  </a:cubicBezTo>
                  <a:cubicBezTo>
                    <a:pt x="2171066" y="359493"/>
                    <a:pt x="2173134" y="371884"/>
                    <a:pt x="2143534" y="424197"/>
                  </a:cubicBezTo>
                  <a:cubicBezTo>
                    <a:pt x="2115311" y="474449"/>
                    <a:pt x="2088466" y="525385"/>
                    <a:pt x="2058865" y="574947"/>
                  </a:cubicBezTo>
                  <a:cubicBezTo>
                    <a:pt x="2037527" y="611431"/>
                    <a:pt x="2047166" y="641719"/>
                    <a:pt x="2070569" y="672693"/>
                  </a:cubicBezTo>
                  <a:cubicBezTo>
                    <a:pt x="2093972" y="703671"/>
                    <a:pt x="2120818" y="718813"/>
                    <a:pt x="2160053" y="708487"/>
                  </a:cubicBezTo>
                  <a:cubicBezTo>
                    <a:pt x="2220628" y="692654"/>
                    <a:pt x="2281203" y="677512"/>
                    <a:pt x="2341091" y="660993"/>
                  </a:cubicBezTo>
                  <a:cubicBezTo>
                    <a:pt x="2379640" y="650667"/>
                    <a:pt x="2396850" y="656860"/>
                    <a:pt x="2418189" y="690590"/>
                  </a:cubicBezTo>
                  <a:cubicBezTo>
                    <a:pt x="2427824" y="705048"/>
                    <a:pt x="2436082" y="720190"/>
                    <a:pt x="2441592" y="736710"/>
                  </a:cubicBezTo>
                  <a:cubicBezTo>
                    <a:pt x="2451918" y="766310"/>
                    <a:pt x="2447095" y="784894"/>
                    <a:pt x="2422317" y="804855"/>
                  </a:cubicBezTo>
                  <a:cubicBezTo>
                    <a:pt x="2370691" y="846159"/>
                    <a:pt x="2319752" y="887460"/>
                    <a:pt x="2267439" y="928073"/>
                  </a:cubicBezTo>
                  <a:cubicBezTo>
                    <a:pt x="2241280" y="948034"/>
                    <a:pt x="2234396" y="972815"/>
                    <a:pt x="2239903" y="1003103"/>
                  </a:cubicBezTo>
                  <a:cubicBezTo>
                    <a:pt x="2241967" y="1013429"/>
                    <a:pt x="2245409" y="1023064"/>
                    <a:pt x="2248164" y="1033390"/>
                  </a:cubicBezTo>
                  <a:cubicBezTo>
                    <a:pt x="2257113" y="1065745"/>
                    <a:pt x="2278452" y="1083639"/>
                    <a:pt x="2311490" y="1087771"/>
                  </a:cubicBezTo>
                  <a:cubicBezTo>
                    <a:pt x="2374133" y="1096033"/>
                    <a:pt x="2436772" y="1104978"/>
                    <a:pt x="2498725" y="1113239"/>
                  </a:cubicBezTo>
                  <a:cubicBezTo>
                    <a:pt x="2535896" y="1118059"/>
                    <a:pt x="2555167" y="1135956"/>
                    <a:pt x="2559299" y="1173127"/>
                  </a:cubicBezTo>
                  <a:cubicBezTo>
                    <a:pt x="2561364" y="1191024"/>
                    <a:pt x="2563428" y="1208921"/>
                    <a:pt x="2561364" y="1226818"/>
                  </a:cubicBezTo>
                  <a:cubicBezTo>
                    <a:pt x="2557922" y="1255041"/>
                    <a:pt x="2543467" y="1270873"/>
                    <a:pt x="2517309" y="1278444"/>
                  </a:cubicBezTo>
                  <a:cubicBezTo>
                    <a:pt x="2458798" y="1294964"/>
                    <a:pt x="2399601" y="1311483"/>
                    <a:pt x="2341091" y="1328693"/>
                  </a:cubicBezTo>
                  <a:cubicBezTo>
                    <a:pt x="2283958" y="1345212"/>
                    <a:pt x="2257800" y="1388581"/>
                    <a:pt x="2269503" y="1447778"/>
                  </a:cubicBezTo>
                  <a:cubicBezTo>
                    <a:pt x="2273632" y="1470494"/>
                    <a:pt x="2286709" y="1484949"/>
                    <a:pt x="2305984" y="1495966"/>
                  </a:cubicBezTo>
                  <a:cubicBezTo>
                    <a:pt x="2359678" y="1527631"/>
                    <a:pt x="2413365" y="1559292"/>
                    <a:pt x="2467747" y="1590957"/>
                  </a:cubicBezTo>
                  <a:cubicBezTo>
                    <a:pt x="2507673" y="1614360"/>
                    <a:pt x="2513867" y="1628128"/>
                    <a:pt x="2502854" y="1672871"/>
                  </a:cubicBezTo>
                  <a:cubicBezTo>
                    <a:pt x="2502167" y="1675626"/>
                    <a:pt x="2502167" y="1678377"/>
                    <a:pt x="2501476" y="1681132"/>
                  </a:cubicBezTo>
                  <a:cubicBezTo>
                    <a:pt x="2484957" y="1735510"/>
                    <a:pt x="2466369" y="1762359"/>
                    <a:pt x="2404421" y="1750655"/>
                  </a:cubicBezTo>
                  <a:cubicBezTo>
                    <a:pt x="2348662" y="1739639"/>
                    <a:pt x="2291529" y="1737578"/>
                    <a:pt x="2235083" y="1729316"/>
                  </a:cubicBezTo>
                  <a:cubicBezTo>
                    <a:pt x="2195160" y="1723810"/>
                    <a:pt x="2169002" y="1739639"/>
                    <a:pt x="2149727" y="1773372"/>
                  </a:cubicBezTo>
                  <a:cubicBezTo>
                    <a:pt x="2129766" y="1807788"/>
                    <a:pt x="2120818" y="1840140"/>
                    <a:pt x="2148350" y="1875247"/>
                  </a:cubicBezTo>
                  <a:cubicBezTo>
                    <a:pt x="2185521" y="1922744"/>
                    <a:pt x="2221319" y="1971615"/>
                    <a:pt x="2257800" y="2019800"/>
                  </a:cubicBezTo>
                  <a:cubicBezTo>
                    <a:pt x="2288087" y="2059036"/>
                    <a:pt x="2288087" y="2074872"/>
                    <a:pt x="2257800" y="2114104"/>
                  </a:cubicBezTo>
                  <a:cubicBezTo>
                    <a:pt x="2256422" y="2115481"/>
                    <a:pt x="2255048" y="2117546"/>
                    <a:pt x="2253671" y="2118923"/>
                  </a:cubicBezTo>
                  <a:cubicBezTo>
                    <a:pt x="2213744" y="2161601"/>
                    <a:pt x="2197912" y="2180189"/>
                    <a:pt x="2135273" y="2142327"/>
                  </a:cubicBezTo>
                  <a:cubicBezTo>
                    <a:pt x="2087088" y="2113417"/>
                    <a:pt x="2036149" y="2088636"/>
                    <a:pt x="1988655" y="2059726"/>
                  </a:cubicBezTo>
                  <a:cubicBezTo>
                    <a:pt x="1949416" y="2036323"/>
                    <a:pt x="1919128" y="2050087"/>
                    <a:pt x="1888154" y="2074181"/>
                  </a:cubicBezTo>
                  <a:cubicBezTo>
                    <a:pt x="1857180" y="2097584"/>
                    <a:pt x="1844786" y="2125807"/>
                    <a:pt x="1855802" y="2165043"/>
                  </a:cubicBezTo>
                  <a:cubicBezTo>
                    <a:pt x="1873009" y="2225618"/>
                    <a:pt x="1888154" y="2286883"/>
                    <a:pt x="1903296" y="2348145"/>
                  </a:cubicBezTo>
                  <a:cubicBezTo>
                    <a:pt x="1911558" y="2381187"/>
                    <a:pt x="1904677" y="2399084"/>
                    <a:pt x="1876451" y="2416981"/>
                  </a:cubicBezTo>
                  <a:cubicBezTo>
                    <a:pt x="1861309" y="2426617"/>
                    <a:pt x="1845476" y="2435569"/>
                    <a:pt x="1828266" y="2441762"/>
                  </a:cubicBezTo>
                  <a:cubicBezTo>
                    <a:pt x="1797979" y="2452775"/>
                    <a:pt x="1775953" y="2447269"/>
                    <a:pt x="1755992" y="2421801"/>
                  </a:cubicBezTo>
                  <a:cubicBezTo>
                    <a:pt x="1718130" y="2374303"/>
                    <a:pt x="1680271" y="2326119"/>
                    <a:pt x="1642413" y="2277935"/>
                  </a:cubicBezTo>
                  <a:cubicBezTo>
                    <a:pt x="1605929" y="2232502"/>
                    <a:pt x="1539848" y="2226308"/>
                    <a:pt x="1495792" y="2265544"/>
                  </a:cubicBezTo>
                  <a:cubicBezTo>
                    <a:pt x="1484089" y="2275870"/>
                    <a:pt x="1478586" y="2288948"/>
                    <a:pt x="1476518" y="2304090"/>
                  </a:cubicBezTo>
                  <a:cubicBezTo>
                    <a:pt x="1467569" y="2367419"/>
                    <a:pt x="1457243" y="2430059"/>
                    <a:pt x="1450363" y="2493388"/>
                  </a:cubicBezTo>
                  <a:cubicBezTo>
                    <a:pt x="1446230" y="2526431"/>
                    <a:pt x="1433153" y="2549834"/>
                    <a:pt x="1400801" y="2560160"/>
                  </a:cubicBezTo>
                  <a:cubicBezTo>
                    <a:pt x="1373265" y="2560160"/>
                    <a:pt x="1345042" y="2560160"/>
                    <a:pt x="1317510" y="2560160"/>
                  </a:cubicBezTo>
                  <a:cubicBezTo>
                    <a:pt x="1298235" y="2548457"/>
                    <a:pt x="1287223" y="2531247"/>
                    <a:pt x="1281026" y="2509221"/>
                  </a:cubicBezTo>
                  <a:cubicBezTo>
                    <a:pt x="1264506" y="2448646"/>
                    <a:pt x="1245919" y="2388071"/>
                    <a:pt x="1229399" y="2326806"/>
                  </a:cubicBezTo>
                  <a:cubicBezTo>
                    <a:pt x="1220451" y="2294454"/>
                    <a:pt x="1200489" y="2277244"/>
                    <a:pt x="1168138" y="2273115"/>
                  </a:cubicBezTo>
                  <a:cubicBezTo>
                    <a:pt x="1155747" y="2271738"/>
                    <a:pt x="1143357" y="2269673"/>
                    <a:pt x="1130966" y="2268986"/>
                  </a:cubicBezTo>
                  <a:cubicBezTo>
                    <a:pt x="1102056" y="2266918"/>
                    <a:pt x="1082095" y="2279999"/>
                    <a:pt x="1067636" y="2304090"/>
                  </a:cubicBezTo>
                  <a:cubicBezTo>
                    <a:pt x="1062130" y="2313042"/>
                    <a:pt x="1057310" y="2321986"/>
                    <a:pt x="1051804" y="2330935"/>
                  </a:cubicBezTo>
                  <a:cubicBezTo>
                    <a:pt x="1022894" y="2379810"/>
                    <a:pt x="994671" y="2429372"/>
                    <a:pt x="965074" y="2477556"/>
                  </a:cubicBezTo>
                  <a:cubicBezTo>
                    <a:pt x="949242" y="2504401"/>
                    <a:pt x="929968" y="2511285"/>
                    <a:pt x="899680" y="2504401"/>
                  </a:cubicBezTo>
                  <a:cubicBezTo>
                    <a:pt x="881093" y="2500272"/>
                    <a:pt x="863886" y="2494075"/>
                    <a:pt x="846676" y="2486504"/>
                  </a:cubicBezTo>
                  <a:cubicBezTo>
                    <a:pt x="816389" y="2472049"/>
                    <a:pt x="806754" y="2453462"/>
                    <a:pt x="810883" y="2419733"/>
                  </a:cubicBezTo>
                  <a:cubicBezTo>
                    <a:pt x="818453" y="2357093"/>
                    <a:pt x="824647" y="2294454"/>
                    <a:pt x="833595" y="2231815"/>
                  </a:cubicBezTo>
                  <a:cubicBezTo>
                    <a:pt x="839792" y="2187760"/>
                    <a:pt x="816389" y="2163669"/>
                    <a:pt x="781969" y="2144391"/>
                  </a:cubicBezTo>
                  <a:cubicBezTo>
                    <a:pt x="748243" y="2125807"/>
                    <a:pt x="717956" y="2123056"/>
                    <a:pt x="686291" y="2149211"/>
                  </a:cubicBezTo>
                  <a:cubicBezTo>
                    <a:pt x="642236" y="2184318"/>
                    <a:pt x="596116" y="2216669"/>
                    <a:pt x="552061" y="2251089"/>
                  </a:cubicBezTo>
                  <a:cubicBezTo>
                    <a:pt x="507318" y="2286193"/>
                    <a:pt x="488044" y="2293764"/>
                    <a:pt x="432976" y="2244205"/>
                  </a:cubicBezTo>
                  <a:cubicBezTo>
                    <a:pt x="429534" y="2240763"/>
                    <a:pt x="426092" y="2237321"/>
                    <a:pt x="422650" y="2233879"/>
                  </a:cubicBezTo>
                  <a:cubicBezTo>
                    <a:pt x="395804" y="2206343"/>
                    <a:pt x="393049" y="2185005"/>
                    <a:pt x="412327" y="2151275"/>
                  </a:cubicBezTo>
                  <a:cubicBezTo>
                    <a:pt x="441924" y="2098275"/>
                    <a:pt x="472211" y="2044581"/>
                    <a:pt x="501812" y="1991577"/>
                  </a:cubicBezTo>
                  <a:cubicBezTo>
                    <a:pt x="510070" y="1976435"/>
                    <a:pt x="519018" y="1961289"/>
                    <a:pt x="516954" y="1942706"/>
                  </a:cubicBezTo>
                  <a:cubicBezTo>
                    <a:pt x="512134" y="1886950"/>
                    <a:pt x="450185" y="1842895"/>
                    <a:pt x="396491" y="1856663"/>
                  </a:cubicBezTo>
                  <a:cubicBezTo>
                    <a:pt x="334542" y="1872492"/>
                    <a:pt x="272590" y="1888328"/>
                    <a:pt x="211325" y="1904847"/>
                  </a:cubicBezTo>
                  <a:cubicBezTo>
                    <a:pt x="186544" y="1911731"/>
                    <a:pt x="167960" y="1904157"/>
                    <a:pt x="152128" y="1884886"/>
                  </a:cubicBezTo>
                  <a:cubicBezTo>
                    <a:pt x="139050" y="1869050"/>
                    <a:pt x="130789" y="1851153"/>
                    <a:pt x="122527" y="1832569"/>
                  </a:cubicBezTo>
                  <a:cubicBezTo>
                    <a:pt x="108763" y="1800217"/>
                    <a:pt x="114956" y="1776810"/>
                    <a:pt x="142492" y="1755475"/>
                  </a:cubicBezTo>
                  <a:cubicBezTo>
                    <a:pt x="187922" y="1718990"/>
                    <a:pt x="234041" y="1683197"/>
                    <a:pt x="279474" y="1646716"/>
                  </a:cubicBezTo>
                  <a:cubicBezTo>
                    <a:pt x="327658" y="1609544"/>
                    <a:pt x="331787" y="1593708"/>
                    <a:pt x="315955" y="1535889"/>
                  </a:cubicBezTo>
                  <a:cubicBezTo>
                    <a:pt x="304942" y="1498030"/>
                    <a:pt x="282226" y="1478065"/>
                    <a:pt x="242303" y="1473936"/>
                  </a:cubicBezTo>
                  <a:cubicBezTo>
                    <a:pt x="184480" y="1467739"/>
                    <a:pt x="127347" y="1456730"/>
                    <a:pt x="69523" y="1450533"/>
                  </a:cubicBezTo>
                  <a:cubicBezTo>
                    <a:pt x="36485" y="1447091"/>
                    <a:pt x="13081" y="1434014"/>
                    <a:pt x="1378" y="1402349"/>
                  </a:cubicBezTo>
                  <a:cubicBezTo>
                    <a:pt x="0" y="1372748"/>
                    <a:pt x="0" y="1345212"/>
                    <a:pt x="0" y="1316993"/>
                  </a:cubicBezTo>
                  <a:cubicBezTo>
                    <a:pt x="11017" y="1296341"/>
                    <a:pt x="28223" y="1286019"/>
                    <a:pt x="50253" y="1280509"/>
                  </a:cubicBezTo>
                  <a:cubicBezTo>
                    <a:pt x="109450" y="1264676"/>
                    <a:pt x="167273" y="1246779"/>
                    <a:pt x="226470" y="1230947"/>
                  </a:cubicBezTo>
                  <a:cubicBezTo>
                    <a:pt x="262264" y="1221311"/>
                    <a:pt x="283603" y="1201350"/>
                    <a:pt x="287045" y="1163488"/>
                  </a:cubicBezTo>
                  <a:cubicBezTo>
                    <a:pt x="287732" y="1153853"/>
                    <a:pt x="289110" y="1144217"/>
                    <a:pt x="290487" y="1134578"/>
                  </a:cubicBezTo>
                  <a:cubicBezTo>
                    <a:pt x="293929" y="1102226"/>
                    <a:pt x="279474" y="1080197"/>
                    <a:pt x="252629" y="1064368"/>
                  </a:cubicBezTo>
                  <a:cubicBezTo>
                    <a:pt x="198934" y="1033390"/>
                    <a:pt x="145934" y="1001725"/>
                    <a:pt x="92930" y="970751"/>
                  </a:cubicBezTo>
                  <a:cubicBezTo>
                    <a:pt x="53691" y="948034"/>
                    <a:pt x="46811" y="930824"/>
                    <a:pt x="58511" y="886773"/>
                  </a:cubicBezTo>
                  <a:cubicBezTo>
                    <a:pt x="59888" y="882640"/>
                    <a:pt x="60575" y="878511"/>
                    <a:pt x="61953" y="875069"/>
                  </a:cubicBezTo>
                  <a:cubicBezTo>
                    <a:pt x="79162" y="817936"/>
                    <a:pt x="94304" y="806923"/>
                    <a:pt x="152815" y="812430"/>
                  </a:cubicBezTo>
                  <a:cubicBezTo>
                    <a:pt x="209260" y="817936"/>
                    <a:pt x="265706" y="824133"/>
                    <a:pt x="322152" y="831704"/>
                  </a:cubicBezTo>
                  <a:cubicBezTo>
                    <a:pt x="366894" y="837211"/>
                    <a:pt x="386165" y="829636"/>
                    <a:pt x="408885" y="791778"/>
                  </a:cubicBezTo>
                  <a:cubicBezTo>
                    <a:pt x="441233" y="739465"/>
                    <a:pt x="439860" y="722942"/>
                    <a:pt x="402001" y="674070"/>
                  </a:cubicBezTo>
                  <a:cubicBezTo>
                    <a:pt x="366204" y="627951"/>
                    <a:pt x="331100" y="581144"/>
                    <a:pt x="296681" y="534333"/>
                  </a:cubicBezTo>
                  <a:cubicBezTo>
                    <a:pt x="276032" y="506801"/>
                    <a:pt x="276032" y="484085"/>
                    <a:pt x="296681" y="456552"/>
                  </a:cubicBezTo>
                  <a:cubicBezTo>
                    <a:pt x="307007" y="442784"/>
                    <a:pt x="318019" y="429016"/>
                    <a:pt x="331100" y="418003"/>
                  </a:cubicBezTo>
                  <a:cubicBezTo>
                    <a:pt x="357255" y="395978"/>
                    <a:pt x="375156" y="393223"/>
                    <a:pt x="404753" y="409742"/>
                  </a:cubicBezTo>
                  <a:cubicBezTo>
                    <a:pt x="457069" y="438652"/>
                    <a:pt x="510760" y="465497"/>
                    <a:pt x="561009" y="497853"/>
                  </a:cubicBezTo>
                  <a:cubicBezTo>
                    <a:pt x="618832" y="535024"/>
                    <a:pt x="658755" y="510243"/>
                    <a:pt x="700746" y="458617"/>
                  </a:cubicBezTo>
                  <a:cubicBezTo>
                    <a:pt x="714514" y="441407"/>
                    <a:pt x="709694" y="418690"/>
                    <a:pt x="704188" y="398042"/>
                  </a:cubicBezTo>
                  <a:cubicBezTo>
                    <a:pt x="689042" y="339532"/>
                    <a:pt x="673901" y="281022"/>
                    <a:pt x="658755" y="222511"/>
                  </a:cubicBezTo>
                  <a:cubicBezTo>
                    <a:pt x="647742" y="180520"/>
                    <a:pt x="654626" y="163310"/>
                    <a:pt x="691798" y="141285"/>
                  </a:cubicBezTo>
                  <a:cubicBezTo>
                    <a:pt x="700055" y="136465"/>
                    <a:pt x="708317" y="131645"/>
                    <a:pt x="717265" y="127517"/>
                  </a:cubicBezTo>
                  <a:cubicBezTo>
                    <a:pt x="762008" y="106868"/>
                    <a:pt x="781969" y="111684"/>
                    <a:pt x="812256" y="150924"/>
                  </a:cubicBezTo>
                  <a:cubicBezTo>
                    <a:pt x="848741" y="197040"/>
                    <a:pt x="885225" y="243850"/>
                    <a:pt x="921706" y="289970"/>
                  </a:cubicBezTo>
                  <a:cubicBezTo>
                    <a:pt x="956126" y="332648"/>
                    <a:pt x="1036662" y="332648"/>
                    <a:pt x="1071078" y="289279"/>
                  </a:cubicBezTo>
                  <a:cubicBezTo>
                    <a:pt x="1085533" y="270696"/>
                    <a:pt x="1085533" y="247292"/>
                    <a:pt x="1088975" y="225953"/>
                  </a:cubicBezTo>
                  <a:cubicBezTo>
                    <a:pt x="1097237" y="172259"/>
                    <a:pt x="1104121" y="118568"/>
                    <a:pt x="1111005" y="64877"/>
                  </a:cubicBezTo>
                  <a:cubicBezTo>
                    <a:pt x="1116511" y="22200"/>
                    <a:pt x="1128211" y="10496"/>
                    <a:pt x="1170889" y="2925"/>
                  </a:cubicBezTo>
                  <a:cubicBezTo>
                    <a:pt x="1188786" y="-517"/>
                    <a:pt x="1206686" y="-517"/>
                    <a:pt x="1224583" y="861"/>
                  </a:cubicBezTo>
                  <a:close/>
                </a:path>
              </a:pathLst>
            </a:custGeom>
            <a:solidFill>
              <a:schemeClr val="accent2"/>
            </a:solidFill>
            <a:ln w="5155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63" name="Freeform: Shape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676275" y="4392706"/>
              <a:ext cx="586856" cy="61935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3"/>
            </a:solidFill>
            <a:ln w="515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126" name="TextBox 125">
            <a:extLst>
              <a:ext uri="{FF2B5EF4-FFF2-40B4-BE49-F238E27FC236}"/>
            </a:extLst>
          </p:cNvPr>
          <p:cNvSpPr txBox="1"/>
          <p:nvPr/>
        </p:nvSpPr>
        <p:spPr>
          <a:xfrm>
            <a:off x="-471488" y="800100"/>
            <a:ext cx="3081338" cy="3683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accent6"/>
                </a:solidFill>
                <a:latin typeface="Raleway" pitchFamily="2" charset="0"/>
                <a:cs typeface="Arial" pitchFamily="34" charset="0"/>
              </a:rPr>
              <a:t>61,3% και 38,7%</a:t>
            </a:r>
            <a:endParaRPr lang="ko-KR" altLang="en-US" b="1" dirty="0">
              <a:solidFill>
                <a:schemeClr val="accent6"/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127" name="Text Placeholder 1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7800" y="1133475"/>
            <a:ext cx="4070350" cy="466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Το σύνολο των εκπαιδευόμενων δήλωσαν ότι ήταν «πάρα πολύ» ή «πολύ» ικανοποιημένοι από το αντικείμενο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4248150" y="787400"/>
            <a:ext cx="241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altLang="ko-KR" b="1">
                <a:solidFill>
                  <a:schemeClr val="accent2"/>
                </a:solidFill>
                <a:latin typeface="Raleway"/>
              </a:rPr>
              <a:t>51,60%και 12,90%</a:t>
            </a:r>
            <a:endParaRPr lang="ko-KR" altLang="en-US" b="1">
              <a:solidFill>
                <a:schemeClr val="accent2"/>
              </a:solidFill>
              <a:latin typeface="Raleway"/>
            </a:endParaRPr>
          </a:p>
        </p:txBody>
      </p:sp>
      <p:sp>
        <p:nvSpPr>
          <p:cNvPr id="129" name="Text Placeholder 1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951288" y="1631950"/>
            <a:ext cx="3635375" cy="725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/>
            </a:extLst>
          </p:cNvPr>
          <p:cNvSpPr txBox="1"/>
          <p:nvPr/>
        </p:nvSpPr>
        <p:spPr>
          <a:xfrm>
            <a:off x="-66675" y="2760663"/>
            <a:ext cx="3635375" cy="3683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accent6"/>
                </a:solidFill>
                <a:latin typeface="Raleway" pitchFamily="2" charset="0"/>
                <a:cs typeface="Arial" pitchFamily="34" charset="0"/>
              </a:rPr>
              <a:t>54,8% και 38,7%και 3.2%.3,2%</a:t>
            </a:r>
            <a:endParaRPr lang="ko-KR" altLang="en-US" b="1" dirty="0">
              <a:solidFill>
                <a:schemeClr val="accent6"/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131" name="Text Placeholder 1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50813" y="3140075"/>
            <a:ext cx="4116387" cy="9048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Η πλειοψηφία των εκπαιδευομένων δήλωσαν ότι έμειναν ικανοποιημένοι από την ποιότητα και την επάρκεια του εκπαιδευτικού υλικού, ενώ ένα μικρό ποσοστό απάντησαν «μέτρια» και «λίγο»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133" name="Text Placeholder 1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63513" y="5341938"/>
            <a:ext cx="4330700" cy="6334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Η πλειοψηφία των εκπαιδευομένων δήλωσαν ότι έμειναν «πάρα πολύ» και «πολύ» ικανοποιημένοι συνολικά από το πρόγραμμα κατάρτισης, Το 3,2 δήλωσε μέτρια ικανοποίηση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135" name="Text Placeholder 1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7800" y="4357688"/>
            <a:ext cx="4257675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Μεγάλο ποσοστό δήλωσε ότι έμειναν «πάρα πολύ» ικανοποιημένοι από την ενίσχυση των γνώσεών τους μέσω της συμμετοχής τους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-473075" y="3986213"/>
            <a:ext cx="3635375" cy="3698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accent6"/>
                </a:solidFill>
                <a:latin typeface="Raleway" pitchFamily="2" charset="0"/>
                <a:cs typeface="Arial" pitchFamily="34" charset="0"/>
              </a:rPr>
              <a:t>51,6%, 38,7% και 9,7%</a:t>
            </a:r>
            <a:endParaRPr lang="ko-KR" altLang="en-US" b="1" dirty="0">
              <a:solidFill>
                <a:schemeClr val="accent6"/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-225425" y="4999038"/>
            <a:ext cx="3481388" cy="3683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accent6"/>
                </a:solidFill>
                <a:latin typeface="Raleway" pitchFamily="2" charset="0"/>
                <a:cs typeface="Arial" pitchFamily="34" charset="0"/>
              </a:rPr>
              <a:t>51,6% και 45,2% και 3,2%</a:t>
            </a:r>
            <a:endParaRPr lang="ko-KR" altLang="en-US" b="1" dirty="0">
              <a:solidFill>
                <a:schemeClr val="accent6"/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10" name="Text Placeholder 1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995738" y="3006725"/>
            <a:ext cx="4086225" cy="766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3" name="Text Placeholder 1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63513" y="1951038"/>
            <a:ext cx="4071937" cy="695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Η </a:t>
            </a:r>
            <a:r>
              <a:rPr lang="el-GR" altLang="ko-KR" sz="1200" dirty="0">
                <a:latin typeface="Raleway" pitchFamily="2" charset="0"/>
                <a:cs typeface="Arial" pitchFamily="34" charset="0"/>
              </a:rPr>
              <a:t>πλειοψηφία τ</a:t>
            </a:r>
            <a:r>
              <a:rPr lang="el-G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ων εκπαιδευομένων δήλωσαν ότι </a:t>
            </a:r>
            <a:r>
              <a:rPr lang="el-GR" altLang="ko-KR" sz="1200" dirty="0">
                <a:latin typeface="Raleway" pitchFamily="2" charset="0"/>
                <a:cs typeface="Arial" pitchFamily="34" charset="0"/>
              </a:rPr>
              <a:t>έμειναν ικανοποιημένοι </a:t>
            </a:r>
            <a:r>
              <a:rPr lang="el-G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από τον τρόπο που ήταν δομημένα τα μαθήματα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,</a:t>
            </a:r>
            <a:r>
              <a:rPr lang="el-G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 ενώ ένα μικρό ποσοστό δήλωσε μέτρια ικανοποίηση.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-222250" y="1608138"/>
            <a:ext cx="2416175" cy="3698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accent6"/>
                </a:solidFill>
                <a:latin typeface="Raleway" pitchFamily="2" charset="0"/>
                <a:cs typeface="Arial" pitchFamily="34" charset="0"/>
              </a:rPr>
              <a:t>45,2%</a:t>
            </a:r>
            <a:r>
              <a:rPr lang="el-GR" altLang="ko-KR" b="1" dirty="0">
                <a:solidFill>
                  <a:schemeClr val="accent6"/>
                </a:solidFill>
                <a:latin typeface="Raleway" pitchFamily="2" charset="0"/>
                <a:cs typeface="Arial" pitchFamily="34" charset="0"/>
              </a:rPr>
              <a:t> και 9,7%</a:t>
            </a:r>
            <a:endParaRPr lang="ko-KR" altLang="en-US" b="1" dirty="0">
              <a:solidFill>
                <a:schemeClr val="accent6"/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30700" y="2070100"/>
            <a:ext cx="3833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altLang="ko-KR" b="1">
                <a:solidFill>
                  <a:schemeClr val="accent2"/>
                </a:solidFill>
                <a:latin typeface="Raleway"/>
              </a:rPr>
              <a:t>29,00</a:t>
            </a:r>
            <a:r>
              <a:rPr lang="en-US" altLang="ko-KR" b="1">
                <a:solidFill>
                  <a:schemeClr val="accent2"/>
                </a:solidFill>
                <a:latin typeface="Raleway"/>
              </a:rPr>
              <a:t>%</a:t>
            </a:r>
            <a:r>
              <a:rPr lang="el-GR" altLang="ko-KR" b="1">
                <a:solidFill>
                  <a:schemeClr val="accent2"/>
                </a:solidFill>
                <a:latin typeface="Raleway"/>
              </a:rPr>
              <a:t> ,29,00%, 18,10% </a:t>
            </a:r>
            <a:r>
              <a:rPr lang="en-US" altLang="ko-KR" b="1">
                <a:solidFill>
                  <a:schemeClr val="accent2"/>
                </a:solidFill>
                <a:latin typeface="Raleway"/>
              </a:rPr>
              <a:t>&amp;</a:t>
            </a:r>
            <a:r>
              <a:rPr lang="el-GR" altLang="ko-KR" b="1">
                <a:solidFill>
                  <a:schemeClr val="accent2"/>
                </a:solidFill>
                <a:latin typeface="Raleway"/>
              </a:rPr>
              <a:t> 12,90%</a:t>
            </a:r>
            <a:endParaRPr lang="ko-KR" altLang="en-US" b="1">
              <a:solidFill>
                <a:schemeClr val="accent2"/>
              </a:solidFill>
              <a:latin typeface="Raleway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65600" y="3314700"/>
            <a:ext cx="241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altLang="ko-KR" b="1">
                <a:solidFill>
                  <a:schemeClr val="accent2"/>
                </a:solidFill>
                <a:latin typeface="Raleway"/>
              </a:rPr>
              <a:t>58,1</a:t>
            </a:r>
            <a:r>
              <a:rPr lang="en-US" altLang="ko-KR" b="1">
                <a:solidFill>
                  <a:schemeClr val="accent2"/>
                </a:solidFill>
                <a:latin typeface="Raleway"/>
              </a:rPr>
              <a:t>%</a:t>
            </a:r>
            <a:r>
              <a:rPr lang="el-GR" altLang="ko-KR" b="1">
                <a:solidFill>
                  <a:schemeClr val="accent2"/>
                </a:solidFill>
                <a:latin typeface="Raleway"/>
              </a:rPr>
              <a:t> και 3,20%</a:t>
            </a:r>
            <a:endParaRPr lang="ko-KR" altLang="en-US" b="1">
              <a:solidFill>
                <a:schemeClr val="accent2"/>
              </a:solidFill>
              <a:latin typeface="Raleway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76663" y="4518025"/>
            <a:ext cx="241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altLang="ko-KR" sz="2000" b="1">
                <a:solidFill>
                  <a:srgbClr val="00B0F0"/>
                </a:solidFill>
                <a:latin typeface="Raleway"/>
              </a:rPr>
              <a:t>77,40%</a:t>
            </a:r>
            <a:endParaRPr lang="ko-KR" altLang="en-US" sz="2000" b="1">
              <a:solidFill>
                <a:srgbClr val="00B0F0"/>
              </a:solidFill>
              <a:latin typeface="Raleway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776663" y="5470525"/>
            <a:ext cx="241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altLang="ko-KR" sz="2000" b="1">
                <a:solidFill>
                  <a:srgbClr val="00B0F0"/>
                </a:solidFill>
                <a:latin typeface="Raleway"/>
              </a:rPr>
              <a:t>90,30%</a:t>
            </a:r>
            <a:endParaRPr lang="ko-KR" altLang="en-US" sz="2000" b="1">
              <a:solidFill>
                <a:srgbClr val="00B0F0"/>
              </a:solidFill>
              <a:latin typeface="Raleway"/>
            </a:endParaRPr>
          </a:p>
        </p:txBody>
      </p:sp>
      <p:sp>
        <p:nvSpPr>
          <p:cNvPr id="4" name="Text Placeholder 1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527550" y="4835525"/>
            <a:ext cx="3409950" cy="466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Για το αν θα προτείνατε το συγκεκριμένο πρόγραμμα κατάρτισης σε συναδέλφους σας η πλειοψηφία απάντησε θετικά.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516438" y="2428875"/>
            <a:ext cx="3675062" cy="466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Στην ερώτηση αν δυσκόλεψαν οι ερωτήσεις τελικής εξέτασης στο τέλος του προγράμματος ισάριθμα στελέχη δήλωσαν «μάλλον ναι «μάλλον όχι», ενώ λιγότεροι «σίγουρα όχι» και «σίγουρα ναι».</a:t>
            </a:r>
          </a:p>
        </p:txBody>
      </p:sp>
      <p:sp>
        <p:nvSpPr>
          <p:cNvPr id="20" name="Text Placeholder 1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494213" y="1154113"/>
            <a:ext cx="3582987" cy="466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Στην ερώτηση αν σας δυσκόλεψαν οι ερωτήσεις εξέτασης στο τέλος κάθε διδακτικής ενότητας η πλειοψηφία απάντησε «μάλλον όχι», ενώ ένα μικρό ποσοστό δεν ήταν σίγουρο.</a:t>
            </a:r>
          </a:p>
        </p:txBody>
      </p:sp>
      <p:sp>
        <p:nvSpPr>
          <p:cNvPr id="22" name="Text Placeholder 1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494213" y="3671888"/>
            <a:ext cx="3575050" cy="466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Για το αν ανταποκρίθηκε το πρόγραμμα κατάρτισης στις προσδοκίες των εκπαιδευόμενων, ένα μεγάλο ποσοστό είναι απόλυτα ικανοποιημένο και μόλις το 3% απάντησε «μάλλον όχι». </a:t>
            </a:r>
          </a:p>
        </p:txBody>
      </p:sp>
      <p:sp>
        <p:nvSpPr>
          <p:cNvPr id="23" name="Text Placeholder 1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543425" y="5838825"/>
            <a:ext cx="3409950" cy="466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itchFamily="34" charset="0"/>
              </a:rPr>
              <a:t>Σχεδόν όλοι θα συμμετείχαν ξανά σε ανάλογο πρόγραμμα κατάρτισης.</a:t>
            </a:r>
          </a:p>
        </p:txBody>
      </p:sp>
      <p:pic>
        <p:nvPicPr>
          <p:cNvPr id="60441" name="Εικόνα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7063" y="169863"/>
            <a:ext cx="18129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42" name="Ομάδα 26"/>
          <p:cNvGrpSpPr>
            <a:grpSpLocks/>
          </p:cNvGrpSpPr>
          <p:nvPr/>
        </p:nvGrpSpPr>
        <p:grpSpPr bwMode="auto">
          <a:xfrm>
            <a:off x="-1027113" y="6116638"/>
            <a:ext cx="6094413" cy="757237"/>
            <a:chOff x="-1027078" y="6024401"/>
            <a:chExt cx="6094378" cy="757615"/>
          </a:xfrm>
        </p:grpSpPr>
        <p:pic>
          <p:nvPicPr>
            <p:cNvPr id="60445" name="Εικόνα 27"/>
            <p:cNvPicPr>
              <a:picLocks noChangeAspect="1"/>
            </p:cNvPicPr>
            <p:nvPr/>
          </p:nvPicPr>
          <p:blipFill>
            <a:blip r:embed="rId6"/>
            <a:srcRect r="39214"/>
            <a:stretch>
              <a:fillRect/>
            </a:stretch>
          </p:blipFill>
          <p:spPr bwMode="auto">
            <a:xfrm>
              <a:off x="169525" y="6026473"/>
              <a:ext cx="1312055" cy="427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6" name="Εικόνα 28"/>
            <p:cNvPicPr>
              <a:picLocks noChangeAspect="1"/>
            </p:cNvPicPr>
            <p:nvPr/>
          </p:nvPicPr>
          <p:blipFill>
            <a:blip r:embed="rId6"/>
            <a:srcRect l="66602"/>
            <a:stretch>
              <a:fillRect/>
            </a:stretch>
          </p:blipFill>
          <p:spPr bwMode="auto">
            <a:xfrm>
              <a:off x="2995363" y="6031488"/>
              <a:ext cx="711295" cy="42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7" name="Εικόνα 29"/>
            <p:cNvPicPr>
              <a:picLocks noChangeAspect="1"/>
            </p:cNvPicPr>
            <p:nvPr/>
          </p:nvPicPr>
          <p:blipFill>
            <a:blip r:embed="rId7"/>
            <a:srcRect l="13724" t="20903" r="36871" b="39870"/>
            <a:stretch>
              <a:fillRect/>
            </a:stretch>
          </p:blipFill>
          <p:spPr bwMode="auto">
            <a:xfrm>
              <a:off x="1481580" y="6024401"/>
              <a:ext cx="1450209" cy="483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48" name="TextBox 30"/>
            <p:cNvSpPr txBox="1">
              <a:spLocks noChangeArrowheads="1"/>
            </p:cNvSpPr>
            <p:nvPr/>
          </p:nvSpPr>
          <p:spPr bwMode="auto">
            <a:xfrm>
              <a:off x="-1027078" y="6566572"/>
              <a:ext cx="60943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tabLst>
                  <a:tab pos="2636838" algn="ctr"/>
                  <a:tab pos="5273675" algn="r"/>
                </a:tabLst>
              </a:pPr>
              <a:r>
                <a:rPr lang="el-GR" sz="800" b="1">
                  <a:latin typeface="Tahoma" pitchFamily="34" charset="0"/>
                  <a:ea typeface="Calibri" pitchFamily="34" charset="0"/>
                  <a:cs typeface="Times New Roman" pitchFamily="18" charset="0"/>
                </a:rPr>
                <a:t>Με τη συγχρηματοδότηση της Ελλάδας και της Ευρωπαϊκής Ένωσης</a:t>
              </a:r>
              <a:endParaRPr lang="el-GR" sz="8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60443" name="Εικόνα 31"/>
          <p:cNvPicPr>
            <a:picLocks noChangeAspect="1"/>
          </p:cNvPicPr>
          <p:nvPr/>
        </p:nvPicPr>
        <p:blipFill>
          <a:blip r:embed="rId8"/>
          <a:srcRect l="28172"/>
          <a:stretch>
            <a:fillRect/>
          </a:stretch>
        </p:blipFill>
        <p:spPr bwMode="auto">
          <a:xfrm rot="-1352961">
            <a:off x="9863138" y="5761038"/>
            <a:ext cx="1930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4" name="Εικόνα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8113" y="17463"/>
            <a:ext cx="109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6" grpId="0"/>
      <p:bldP spid="127" grpId="0"/>
      <p:bldP spid="128" grpId="0"/>
      <p:bldP spid="130" grpId="0"/>
      <p:bldP spid="131" grpId="0"/>
      <p:bldP spid="133" grpId="0"/>
      <p:bldP spid="135" grpId="0"/>
      <p:bldP spid="8" grpId="0"/>
      <p:bldP spid="9" grpId="0"/>
      <p:bldP spid="3" grpId="0"/>
      <p:bldP spid="5" grpId="0"/>
      <p:bldP spid="12" grpId="0"/>
      <p:bldP spid="14" grpId="0"/>
      <p:bldP spid="16" grpId="0"/>
      <p:bldP spid="18" grpId="0"/>
      <p:bldP spid="4" grpId="0"/>
      <p:bldP spid="11" grpId="0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 rot="-5400000">
            <a:off x="9347994" y="3879057"/>
            <a:ext cx="1663700" cy="1617662"/>
          </a:xfrm>
          <a:custGeom>
            <a:avLst/>
            <a:gdLst>
              <a:gd name="T0" fmla="*/ 1040864 w 1169"/>
              <a:gd name="T1" fmla="*/ 0 h 1169"/>
              <a:gd name="T2" fmla="*/ 0 w 1169"/>
              <a:gd name="T3" fmla="*/ 0 h 1169"/>
              <a:gd name="T4" fmla="*/ 0 w 1169"/>
              <a:gd name="T5" fmla="*/ 1011242 h 1169"/>
              <a:gd name="T6" fmla="*/ 625088 w 1169"/>
              <a:gd name="T7" fmla="*/ 1617158 h 1169"/>
              <a:gd name="T8" fmla="*/ 1664529 w 1169"/>
              <a:gd name="T9" fmla="*/ 1617158 h 1169"/>
              <a:gd name="T10" fmla="*/ 1664529 w 1169"/>
              <a:gd name="T11" fmla="*/ 607299 h 1169"/>
              <a:gd name="T12" fmla="*/ 1040864 w 1169"/>
              <a:gd name="T13" fmla="*/ 0 h 1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69"/>
              <a:gd name="T22" fmla="*/ 0 h 1169"/>
              <a:gd name="T23" fmla="*/ 1169 w 1169"/>
              <a:gd name="T24" fmla="*/ 1169 h 11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21" name="Group 120"/>
          <p:cNvGrpSpPr/>
          <p:nvPr/>
        </p:nvGrpSpPr>
        <p:grpSpPr>
          <a:xfrm>
            <a:off x="6399233" y="2784035"/>
            <a:ext cx="496975" cy="466337"/>
            <a:chOff x="9713913" y="55563"/>
            <a:chExt cx="2214563" cy="2078038"/>
          </a:xfrm>
          <a:solidFill>
            <a:schemeClr val="bg1"/>
          </a:solidFill>
        </p:grpSpPr>
        <p:sp>
          <p:nvSpPr>
            <p:cNvPr id="122" name="Oval 5"/>
            <p:cNvSpPr>
              <a:spLocks noChangeArrowheads="1"/>
            </p:cNvSpPr>
            <p:nvPr/>
          </p:nvSpPr>
          <p:spPr bwMode="auto">
            <a:xfrm>
              <a:off x="10785475" y="1193801"/>
              <a:ext cx="269875" cy="269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23" name="Freeform 6"/>
            <p:cNvSpPr>
              <a:spLocks noEditPoints="1"/>
            </p:cNvSpPr>
            <p:nvPr/>
          </p:nvSpPr>
          <p:spPr bwMode="auto">
            <a:xfrm>
              <a:off x="9713913" y="55563"/>
              <a:ext cx="2214563" cy="2078038"/>
            </a:xfrm>
            <a:custGeom>
              <a:avLst/>
              <a:gdLst>
                <a:gd name="T0" fmla="*/ 517 w 589"/>
                <a:gd name="T1" fmla="*/ 214 h 553"/>
                <a:gd name="T2" fmla="*/ 517 w 589"/>
                <a:gd name="T3" fmla="*/ 98 h 553"/>
                <a:gd name="T4" fmla="*/ 464 w 589"/>
                <a:gd name="T5" fmla="*/ 0 h 553"/>
                <a:gd name="T6" fmla="*/ 98 w 589"/>
                <a:gd name="T7" fmla="*/ 0 h 553"/>
                <a:gd name="T8" fmla="*/ 0 w 589"/>
                <a:gd name="T9" fmla="*/ 455 h 553"/>
                <a:gd name="T10" fmla="*/ 419 w 589"/>
                <a:gd name="T11" fmla="*/ 553 h 553"/>
                <a:gd name="T12" fmla="*/ 517 w 589"/>
                <a:gd name="T13" fmla="*/ 428 h 553"/>
                <a:gd name="T14" fmla="*/ 517 w 589"/>
                <a:gd name="T15" fmla="*/ 214 h 553"/>
                <a:gd name="T16" fmla="*/ 393 w 589"/>
                <a:gd name="T17" fmla="*/ 36 h 553"/>
                <a:gd name="T18" fmla="*/ 482 w 589"/>
                <a:gd name="T19" fmla="*/ 53 h 553"/>
                <a:gd name="T20" fmla="*/ 482 w 589"/>
                <a:gd name="T21" fmla="*/ 107 h 553"/>
                <a:gd name="T22" fmla="*/ 464 w 589"/>
                <a:gd name="T23" fmla="*/ 160 h 553"/>
                <a:gd name="T24" fmla="*/ 464 w 589"/>
                <a:gd name="T25" fmla="*/ 143 h 553"/>
                <a:gd name="T26" fmla="*/ 464 w 589"/>
                <a:gd name="T27" fmla="*/ 71 h 553"/>
                <a:gd name="T28" fmla="*/ 71 w 589"/>
                <a:gd name="T29" fmla="*/ 53 h 553"/>
                <a:gd name="T30" fmla="*/ 54 w 589"/>
                <a:gd name="T31" fmla="*/ 107 h 553"/>
                <a:gd name="T32" fmla="*/ 36 w 589"/>
                <a:gd name="T33" fmla="*/ 98 h 553"/>
                <a:gd name="T34" fmla="*/ 446 w 589"/>
                <a:gd name="T35" fmla="*/ 89 h 553"/>
                <a:gd name="T36" fmla="*/ 71 w 589"/>
                <a:gd name="T37" fmla="*/ 71 h 553"/>
                <a:gd name="T38" fmla="*/ 446 w 589"/>
                <a:gd name="T39" fmla="*/ 89 h 553"/>
                <a:gd name="T40" fmla="*/ 446 w 589"/>
                <a:gd name="T41" fmla="*/ 125 h 553"/>
                <a:gd name="T42" fmla="*/ 71 w 589"/>
                <a:gd name="T43" fmla="*/ 107 h 553"/>
                <a:gd name="T44" fmla="*/ 446 w 589"/>
                <a:gd name="T45" fmla="*/ 143 h 553"/>
                <a:gd name="T46" fmla="*/ 393 w 589"/>
                <a:gd name="T47" fmla="*/ 160 h 553"/>
                <a:gd name="T48" fmla="*/ 71 w 589"/>
                <a:gd name="T49" fmla="*/ 154 h 553"/>
                <a:gd name="T50" fmla="*/ 446 w 589"/>
                <a:gd name="T51" fmla="*/ 143 h 553"/>
                <a:gd name="T52" fmla="*/ 419 w 589"/>
                <a:gd name="T53" fmla="*/ 517 h 553"/>
                <a:gd name="T54" fmla="*/ 36 w 589"/>
                <a:gd name="T55" fmla="*/ 455 h 553"/>
                <a:gd name="T56" fmla="*/ 98 w 589"/>
                <a:gd name="T57" fmla="*/ 196 h 553"/>
                <a:gd name="T58" fmla="*/ 464 w 589"/>
                <a:gd name="T59" fmla="*/ 196 h 553"/>
                <a:gd name="T60" fmla="*/ 482 w 589"/>
                <a:gd name="T61" fmla="*/ 250 h 553"/>
                <a:gd name="T62" fmla="*/ 232 w 589"/>
                <a:gd name="T63" fmla="*/ 339 h 553"/>
                <a:gd name="T64" fmla="*/ 482 w 589"/>
                <a:gd name="T65" fmla="*/ 428 h 553"/>
                <a:gd name="T66" fmla="*/ 505 w 589"/>
                <a:gd name="T67" fmla="*/ 392 h 553"/>
                <a:gd name="T68" fmla="*/ 268 w 589"/>
                <a:gd name="T69" fmla="*/ 339 h 553"/>
                <a:gd name="T70" fmla="*/ 482 w 589"/>
                <a:gd name="T71" fmla="*/ 285 h 553"/>
                <a:gd name="T72" fmla="*/ 515 w 589"/>
                <a:gd name="T73" fmla="*/ 263 h 553"/>
                <a:gd name="T74" fmla="*/ 535 w 589"/>
                <a:gd name="T75" fmla="*/ 321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9" h="553">
                  <a:moveTo>
                    <a:pt x="517" y="214"/>
                  </a:moveTo>
                  <a:cubicBezTo>
                    <a:pt x="517" y="214"/>
                    <a:pt x="517" y="214"/>
                    <a:pt x="517" y="214"/>
                  </a:cubicBezTo>
                  <a:cubicBezTo>
                    <a:pt x="517" y="107"/>
                    <a:pt x="517" y="107"/>
                    <a:pt x="517" y="107"/>
                  </a:cubicBezTo>
                  <a:cubicBezTo>
                    <a:pt x="517" y="98"/>
                    <a:pt x="517" y="98"/>
                    <a:pt x="517" y="98"/>
                  </a:cubicBezTo>
                  <a:cubicBezTo>
                    <a:pt x="517" y="53"/>
                    <a:pt x="517" y="53"/>
                    <a:pt x="517" y="53"/>
                  </a:cubicBezTo>
                  <a:cubicBezTo>
                    <a:pt x="517" y="24"/>
                    <a:pt x="493" y="0"/>
                    <a:pt x="464" y="0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44" y="0"/>
                    <a:pt x="0" y="44"/>
                    <a:pt x="0" y="98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509"/>
                    <a:pt x="44" y="553"/>
                    <a:pt x="98" y="553"/>
                  </a:cubicBezTo>
                  <a:cubicBezTo>
                    <a:pt x="419" y="553"/>
                    <a:pt x="419" y="553"/>
                    <a:pt x="419" y="553"/>
                  </a:cubicBezTo>
                  <a:cubicBezTo>
                    <a:pt x="473" y="553"/>
                    <a:pt x="517" y="509"/>
                    <a:pt x="517" y="455"/>
                  </a:cubicBezTo>
                  <a:cubicBezTo>
                    <a:pt x="517" y="428"/>
                    <a:pt x="517" y="428"/>
                    <a:pt x="517" y="428"/>
                  </a:cubicBezTo>
                  <a:cubicBezTo>
                    <a:pt x="517" y="428"/>
                    <a:pt x="517" y="428"/>
                    <a:pt x="517" y="428"/>
                  </a:cubicBezTo>
                  <a:cubicBezTo>
                    <a:pt x="589" y="375"/>
                    <a:pt x="589" y="268"/>
                    <a:pt x="517" y="214"/>
                  </a:cubicBezTo>
                  <a:close/>
                  <a:moveTo>
                    <a:pt x="98" y="36"/>
                  </a:moveTo>
                  <a:cubicBezTo>
                    <a:pt x="393" y="36"/>
                    <a:pt x="393" y="36"/>
                    <a:pt x="393" y="36"/>
                  </a:cubicBezTo>
                  <a:cubicBezTo>
                    <a:pt x="464" y="36"/>
                    <a:pt x="464" y="36"/>
                    <a:pt x="464" y="36"/>
                  </a:cubicBezTo>
                  <a:cubicBezTo>
                    <a:pt x="474" y="36"/>
                    <a:pt x="482" y="44"/>
                    <a:pt x="482" y="53"/>
                  </a:cubicBezTo>
                  <a:cubicBezTo>
                    <a:pt x="482" y="98"/>
                    <a:pt x="482" y="98"/>
                    <a:pt x="482" y="98"/>
                  </a:cubicBezTo>
                  <a:cubicBezTo>
                    <a:pt x="482" y="107"/>
                    <a:pt x="482" y="107"/>
                    <a:pt x="482" y="107"/>
                  </a:cubicBezTo>
                  <a:cubicBezTo>
                    <a:pt x="482" y="164"/>
                    <a:pt x="482" y="164"/>
                    <a:pt x="482" y="164"/>
                  </a:cubicBezTo>
                  <a:cubicBezTo>
                    <a:pt x="476" y="162"/>
                    <a:pt x="470" y="160"/>
                    <a:pt x="464" y="160"/>
                  </a:cubicBezTo>
                  <a:cubicBezTo>
                    <a:pt x="464" y="160"/>
                    <a:pt x="464" y="160"/>
                    <a:pt x="464" y="160"/>
                  </a:cubicBezTo>
                  <a:cubicBezTo>
                    <a:pt x="464" y="143"/>
                    <a:pt x="464" y="143"/>
                    <a:pt x="464" y="143"/>
                  </a:cubicBezTo>
                  <a:cubicBezTo>
                    <a:pt x="464" y="107"/>
                    <a:pt x="464" y="107"/>
                    <a:pt x="464" y="107"/>
                  </a:cubicBezTo>
                  <a:cubicBezTo>
                    <a:pt x="464" y="71"/>
                    <a:pt x="464" y="71"/>
                    <a:pt x="464" y="71"/>
                  </a:cubicBezTo>
                  <a:cubicBezTo>
                    <a:pt x="464" y="61"/>
                    <a:pt x="456" y="53"/>
                    <a:pt x="446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62" y="53"/>
                    <a:pt x="54" y="61"/>
                    <a:pt x="54" y="7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43" y="130"/>
                    <a:pt x="36" y="115"/>
                    <a:pt x="36" y="98"/>
                  </a:cubicBezTo>
                  <a:cubicBezTo>
                    <a:pt x="36" y="64"/>
                    <a:pt x="64" y="36"/>
                    <a:pt x="98" y="36"/>
                  </a:cubicBezTo>
                  <a:close/>
                  <a:moveTo>
                    <a:pt x="446" y="89"/>
                  </a:moveTo>
                  <a:cubicBezTo>
                    <a:pt x="71" y="89"/>
                    <a:pt x="71" y="89"/>
                    <a:pt x="71" y="89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446" y="71"/>
                    <a:pt x="446" y="71"/>
                    <a:pt x="446" y="71"/>
                  </a:cubicBezTo>
                  <a:lnTo>
                    <a:pt x="446" y="89"/>
                  </a:lnTo>
                  <a:close/>
                  <a:moveTo>
                    <a:pt x="446" y="107"/>
                  </a:moveTo>
                  <a:cubicBezTo>
                    <a:pt x="446" y="125"/>
                    <a:pt x="446" y="125"/>
                    <a:pt x="446" y="125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1" y="107"/>
                    <a:pt x="71" y="107"/>
                    <a:pt x="71" y="107"/>
                  </a:cubicBezTo>
                  <a:lnTo>
                    <a:pt x="446" y="107"/>
                  </a:lnTo>
                  <a:close/>
                  <a:moveTo>
                    <a:pt x="446" y="143"/>
                  </a:moveTo>
                  <a:cubicBezTo>
                    <a:pt x="446" y="160"/>
                    <a:pt x="446" y="160"/>
                    <a:pt x="446" y="160"/>
                  </a:cubicBezTo>
                  <a:cubicBezTo>
                    <a:pt x="393" y="160"/>
                    <a:pt x="393" y="160"/>
                    <a:pt x="393" y="160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89" y="160"/>
                    <a:pt x="80" y="158"/>
                    <a:pt x="71" y="154"/>
                  </a:cubicBezTo>
                  <a:cubicBezTo>
                    <a:pt x="71" y="143"/>
                    <a:pt x="71" y="143"/>
                    <a:pt x="71" y="143"/>
                  </a:cubicBezTo>
                  <a:lnTo>
                    <a:pt x="446" y="143"/>
                  </a:lnTo>
                  <a:close/>
                  <a:moveTo>
                    <a:pt x="482" y="455"/>
                  </a:moveTo>
                  <a:cubicBezTo>
                    <a:pt x="482" y="489"/>
                    <a:pt x="454" y="517"/>
                    <a:pt x="419" y="517"/>
                  </a:cubicBezTo>
                  <a:cubicBezTo>
                    <a:pt x="98" y="517"/>
                    <a:pt x="98" y="517"/>
                    <a:pt x="98" y="517"/>
                  </a:cubicBezTo>
                  <a:cubicBezTo>
                    <a:pt x="64" y="517"/>
                    <a:pt x="36" y="489"/>
                    <a:pt x="36" y="45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53" y="188"/>
                    <a:pt x="74" y="196"/>
                    <a:pt x="98" y="196"/>
                  </a:cubicBezTo>
                  <a:cubicBezTo>
                    <a:pt x="393" y="196"/>
                    <a:pt x="393" y="196"/>
                    <a:pt x="393" y="196"/>
                  </a:cubicBezTo>
                  <a:cubicBezTo>
                    <a:pt x="464" y="196"/>
                    <a:pt x="464" y="196"/>
                    <a:pt x="464" y="196"/>
                  </a:cubicBezTo>
                  <a:cubicBezTo>
                    <a:pt x="474" y="196"/>
                    <a:pt x="482" y="204"/>
                    <a:pt x="482" y="214"/>
                  </a:cubicBezTo>
                  <a:cubicBezTo>
                    <a:pt x="482" y="250"/>
                    <a:pt x="482" y="250"/>
                    <a:pt x="482" y="250"/>
                  </a:cubicBezTo>
                  <a:cubicBezTo>
                    <a:pt x="321" y="250"/>
                    <a:pt x="321" y="250"/>
                    <a:pt x="321" y="250"/>
                  </a:cubicBezTo>
                  <a:cubicBezTo>
                    <a:pt x="272" y="250"/>
                    <a:pt x="232" y="290"/>
                    <a:pt x="232" y="339"/>
                  </a:cubicBezTo>
                  <a:cubicBezTo>
                    <a:pt x="232" y="388"/>
                    <a:pt x="272" y="428"/>
                    <a:pt x="321" y="428"/>
                  </a:cubicBezTo>
                  <a:cubicBezTo>
                    <a:pt x="482" y="428"/>
                    <a:pt x="482" y="428"/>
                    <a:pt x="482" y="428"/>
                  </a:cubicBezTo>
                  <a:lnTo>
                    <a:pt x="482" y="455"/>
                  </a:lnTo>
                  <a:close/>
                  <a:moveTo>
                    <a:pt x="505" y="392"/>
                  </a:moveTo>
                  <a:cubicBezTo>
                    <a:pt x="321" y="392"/>
                    <a:pt x="321" y="392"/>
                    <a:pt x="321" y="392"/>
                  </a:cubicBezTo>
                  <a:cubicBezTo>
                    <a:pt x="292" y="392"/>
                    <a:pt x="268" y="368"/>
                    <a:pt x="268" y="339"/>
                  </a:cubicBezTo>
                  <a:cubicBezTo>
                    <a:pt x="268" y="309"/>
                    <a:pt x="292" y="285"/>
                    <a:pt x="321" y="285"/>
                  </a:cubicBezTo>
                  <a:cubicBezTo>
                    <a:pt x="482" y="285"/>
                    <a:pt x="482" y="285"/>
                    <a:pt x="482" y="285"/>
                  </a:cubicBezTo>
                  <a:cubicBezTo>
                    <a:pt x="493" y="285"/>
                    <a:pt x="504" y="280"/>
                    <a:pt x="510" y="271"/>
                  </a:cubicBezTo>
                  <a:cubicBezTo>
                    <a:pt x="512" y="269"/>
                    <a:pt x="514" y="266"/>
                    <a:pt x="515" y="263"/>
                  </a:cubicBezTo>
                  <a:cubicBezTo>
                    <a:pt x="515" y="262"/>
                    <a:pt x="515" y="262"/>
                    <a:pt x="515" y="262"/>
                  </a:cubicBezTo>
                  <a:cubicBezTo>
                    <a:pt x="528" y="279"/>
                    <a:pt x="535" y="299"/>
                    <a:pt x="535" y="321"/>
                  </a:cubicBezTo>
                  <a:cubicBezTo>
                    <a:pt x="535" y="348"/>
                    <a:pt x="524" y="374"/>
                    <a:pt x="505" y="3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0179520" y="3157030"/>
            <a:ext cx="493805" cy="493455"/>
            <a:chOff x="8224838" y="4567238"/>
            <a:chExt cx="2239963" cy="2238375"/>
          </a:xfrm>
          <a:solidFill>
            <a:schemeClr val="bg1"/>
          </a:solidFill>
        </p:grpSpPr>
        <p:sp>
          <p:nvSpPr>
            <p:cNvPr id="132" name="Freeform 13"/>
            <p:cNvSpPr>
              <a:spLocks noEditPoints="1"/>
            </p:cNvSpPr>
            <p:nvPr/>
          </p:nvSpPr>
          <p:spPr bwMode="auto">
            <a:xfrm>
              <a:off x="8224838" y="4567238"/>
              <a:ext cx="2239963" cy="2238375"/>
            </a:xfrm>
            <a:custGeom>
              <a:avLst/>
              <a:gdLst>
                <a:gd name="T0" fmla="*/ 540 w 596"/>
                <a:gd name="T1" fmla="*/ 0 h 596"/>
                <a:gd name="T2" fmla="*/ 130 w 596"/>
                <a:gd name="T3" fmla="*/ 0 h 596"/>
                <a:gd name="T4" fmla="*/ 75 w 596"/>
                <a:gd name="T5" fmla="*/ 56 h 596"/>
                <a:gd name="T6" fmla="*/ 75 w 596"/>
                <a:gd name="T7" fmla="*/ 93 h 596"/>
                <a:gd name="T8" fmla="*/ 56 w 596"/>
                <a:gd name="T9" fmla="*/ 93 h 596"/>
                <a:gd name="T10" fmla="*/ 0 w 596"/>
                <a:gd name="T11" fmla="*/ 149 h 596"/>
                <a:gd name="T12" fmla="*/ 0 w 596"/>
                <a:gd name="T13" fmla="*/ 522 h 596"/>
                <a:gd name="T14" fmla="*/ 75 w 596"/>
                <a:gd name="T15" fmla="*/ 596 h 596"/>
                <a:gd name="T16" fmla="*/ 522 w 596"/>
                <a:gd name="T17" fmla="*/ 596 h 596"/>
                <a:gd name="T18" fmla="*/ 596 w 596"/>
                <a:gd name="T19" fmla="*/ 522 h 596"/>
                <a:gd name="T20" fmla="*/ 596 w 596"/>
                <a:gd name="T21" fmla="*/ 56 h 596"/>
                <a:gd name="T22" fmla="*/ 540 w 596"/>
                <a:gd name="T23" fmla="*/ 0 h 596"/>
                <a:gd name="T24" fmla="*/ 559 w 596"/>
                <a:gd name="T25" fmla="*/ 522 h 596"/>
                <a:gd name="T26" fmla="*/ 522 w 596"/>
                <a:gd name="T27" fmla="*/ 559 h 596"/>
                <a:gd name="T28" fmla="*/ 75 w 596"/>
                <a:gd name="T29" fmla="*/ 559 h 596"/>
                <a:gd name="T30" fmla="*/ 37 w 596"/>
                <a:gd name="T31" fmla="*/ 522 h 596"/>
                <a:gd name="T32" fmla="*/ 37 w 596"/>
                <a:gd name="T33" fmla="*/ 149 h 596"/>
                <a:gd name="T34" fmla="*/ 56 w 596"/>
                <a:gd name="T35" fmla="*/ 130 h 596"/>
                <a:gd name="T36" fmla="*/ 75 w 596"/>
                <a:gd name="T37" fmla="*/ 130 h 596"/>
                <a:gd name="T38" fmla="*/ 75 w 596"/>
                <a:gd name="T39" fmla="*/ 503 h 596"/>
                <a:gd name="T40" fmla="*/ 93 w 596"/>
                <a:gd name="T41" fmla="*/ 522 h 596"/>
                <a:gd name="T42" fmla="*/ 112 w 596"/>
                <a:gd name="T43" fmla="*/ 503 h 596"/>
                <a:gd name="T44" fmla="*/ 112 w 596"/>
                <a:gd name="T45" fmla="*/ 56 h 596"/>
                <a:gd name="T46" fmla="*/ 130 w 596"/>
                <a:gd name="T47" fmla="*/ 37 h 596"/>
                <a:gd name="T48" fmla="*/ 540 w 596"/>
                <a:gd name="T49" fmla="*/ 37 h 596"/>
                <a:gd name="T50" fmla="*/ 559 w 596"/>
                <a:gd name="T51" fmla="*/ 56 h 596"/>
                <a:gd name="T52" fmla="*/ 559 w 596"/>
                <a:gd name="T53" fmla="*/ 522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6" h="596">
                  <a:moveTo>
                    <a:pt x="540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00" y="0"/>
                    <a:pt x="75" y="25"/>
                    <a:pt x="75" y="56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25" y="93"/>
                    <a:pt x="0" y="118"/>
                    <a:pt x="0" y="149"/>
                  </a:cubicBezTo>
                  <a:cubicBezTo>
                    <a:pt x="0" y="522"/>
                    <a:pt x="0" y="522"/>
                    <a:pt x="0" y="522"/>
                  </a:cubicBezTo>
                  <a:cubicBezTo>
                    <a:pt x="0" y="563"/>
                    <a:pt x="33" y="596"/>
                    <a:pt x="75" y="596"/>
                  </a:cubicBezTo>
                  <a:cubicBezTo>
                    <a:pt x="522" y="596"/>
                    <a:pt x="522" y="596"/>
                    <a:pt x="522" y="596"/>
                  </a:cubicBezTo>
                  <a:cubicBezTo>
                    <a:pt x="563" y="596"/>
                    <a:pt x="596" y="563"/>
                    <a:pt x="596" y="522"/>
                  </a:cubicBezTo>
                  <a:cubicBezTo>
                    <a:pt x="596" y="56"/>
                    <a:pt x="596" y="56"/>
                    <a:pt x="596" y="56"/>
                  </a:cubicBezTo>
                  <a:cubicBezTo>
                    <a:pt x="596" y="25"/>
                    <a:pt x="571" y="0"/>
                    <a:pt x="540" y="0"/>
                  </a:cubicBezTo>
                  <a:close/>
                  <a:moveTo>
                    <a:pt x="559" y="522"/>
                  </a:moveTo>
                  <a:cubicBezTo>
                    <a:pt x="559" y="542"/>
                    <a:pt x="542" y="559"/>
                    <a:pt x="522" y="559"/>
                  </a:cubicBezTo>
                  <a:cubicBezTo>
                    <a:pt x="75" y="559"/>
                    <a:pt x="75" y="559"/>
                    <a:pt x="75" y="559"/>
                  </a:cubicBezTo>
                  <a:cubicBezTo>
                    <a:pt x="54" y="559"/>
                    <a:pt x="37" y="542"/>
                    <a:pt x="37" y="522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37" y="139"/>
                    <a:pt x="46" y="130"/>
                    <a:pt x="56" y="130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75" y="503"/>
                    <a:pt x="75" y="503"/>
                    <a:pt x="75" y="503"/>
                  </a:cubicBezTo>
                  <a:cubicBezTo>
                    <a:pt x="75" y="513"/>
                    <a:pt x="83" y="522"/>
                    <a:pt x="93" y="522"/>
                  </a:cubicBezTo>
                  <a:cubicBezTo>
                    <a:pt x="103" y="522"/>
                    <a:pt x="112" y="513"/>
                    <a:pt x="112" y="503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46"/>
                    <a:pt x="120" y="37"/>
                    <a:pt x="130" y="37"/>
                  </a:cubicBezTo>
                  <a:cubicBezTo>
                    <a:pt x="540" y="37"/>
                    <a:pt x="540" y="37"/>
                    <a:pt x="540" y="37"/>
                  </a:cubicBezTo>
                  <a:cubicBezTo>
                    <a:pt x="550" y="37"/>
                    <a:pt x="559" y="46"/>
                    <a:pt x="559" y="56"/>
                  </a:cubicBezTo>
                  <a:lnTo>
                    <a:pt x="559" y="5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33" name="Freeform 14"/>
            <p:cNvSpPr>
              <a:spLocks/>
            </p:cNvSpPr>
            <p:nvPr/>
          </p:nvSpPr>
          <p:spPr bwMode="auto">
            <a:xfrm>
              <a:off x="9555163" y="5408613"/>
              <a:ext cx="628650" cy="66675"/>
            </a:xfrm>
            <a:custGeom>
              <a:avLst/>
              <a:gdLst>
                <a:gd name="T0" fmla="*/ 9 w 167"/>
                <a:gd name="T1" fmla="*/ 18 h 18"/>
                <a:gd name="T2" fmla="*/ 158 w 167"/>
                <a:gd name="T3" fmla="*/ 18 h 18"/>
                <a:gd name="T4" fmla="*/ 167 w 167"/>
                <a:gd name="T5" fmla="*/ 9 h 18"/>
                <a:gd name="T6" fmla="*/ 158 w 167"/>
                <a:gd name="T7" fmla="*/ 0 h 18"/>
                <a:gd name="T8" fmla="*/ 9 w 167"/>
                <a:gd name="T9" fmla="*/ 0 h 18"/>
                <a:gd name="T10" fmla="*/ 0 w 167"/>
                <a:gd name="T11" fmla="*/ 9 h 18"/>
                <a:gd name="T12" fmla="*/ 9 w 16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8">
                  <a:moveTo>
                    <a:pt x="9" y="18"/>
                  </a:moveTo>
                  <a:cubicBezTo>
                    <a:pt x="158" y="18"/>
                    <a:pt x="158" y="18"/>
                    <a:pt x="158" y="18"/>
                  </a:cubicBezTo>
                  <a:cubicBezTo>
                    <a:pt x="163" y="18"/>
                    <a:pt x="167" y="14"/>
                    <a:pt x="167" y="9"/>
                  </a:cubicBezTo>
                  <a:cubicBezTo>
                    <a:pt x="167" y="4"/>
                    <a:pt x="163" y="0"/>
                    <a:pt x="15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34" name="Freeform 15"/>
            <p:cNvSpPr>
              <a:spLocks/>
            </p:cNvSpPr>
            <p:nvPr/>
          </p:nvSpPr>
          <p:spPr bwMode="auto">
            <a:xfrm>
              <a:off x="9555163" y="5197476"/>
              <a:ext cx="628650" cy="68263"/>
            </a:xfrm>
            <a:custGeom>
              <a:avLst/>
              <a:gdLst>
                <a:gd name="T0" fmla="*/ 9 w 167"/>
                <a:gd name="T1" fmla="*/ 18 h 18"/>
                <a:gd name="T2" fmla="*/ 158 w 167"/>
                <a:gd name="T3" fmla="*/ 18 h 18"/>
                <a:gd name="T4" fmla="*/ 167 w 167"/>
                <a:gd name="T5" fmla="*/ 9 h 18"/>
                <a:gd name="T6" fmla="*/ 158 w 167"/>
                <a:gd name="T7" fmla="*/ 0 h 18"/>
                <a:gd name="T8" fmla="*/ 9 w 167"/>
                <a:gd name="T9" fmla="*/ 0 h 18"/>
                <a:gd name="T10" fmla="*/ 0 w 167"/>
                <a:gd name="T11" fmla="*/ 9 h 18"/>
                <a:gd name="T12" fmla="*/ 9 w 16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8">
                  <a:moveTo>
                    <a:pt x="9" y="18"/>
                  </a:moveTo>
                  <a:cubicBezTo>
                    <a:pt x="158" y="18"/>
                    <a:pt x="158" y="18"/>
                    <a:pt x="158" y="18"/>
                  </a:cubicBezTo>
                  <a:cubicBezTo>
                    <a:pt x="163" y="18"/>
                    <a:pt x="167" y="14"/>
                    <a:pt x="167" y="9"/>
                  </a:cubicBezTo>
                  <a:cubicBezTo>
                    <a:pt x="167" y="4"/>
                    <a:pt x="163" y="0"/>
                    <a:pt x="15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9555163" y="4987926"/>
              <a:ext cx="628650" cy="66675"/>
            </a:xfrm>
            <a:custGeom>
              <a:avLst/>
              <a:gdLst>
                <a:gd name="T0" fmla="*/ 9 w 167"/>
                <a:gd name="T1" fmla="*/ 18 h 18"/>
                <a:gd name="T2" fmla="*/ 158 w 167"/>
                <a:gd name="T3" fmla="*/ 18 h 18"/>
                <a:gd name="T4" fmla="*/ 167 w 167"/>
                <a:gd name="T5" fmla="*/ 9 h 18"/>
                <a:gd name="T6" fmla="*/ 158 w 167"/>
                <a:gd name="T7" fmla="*/ 0 h 18"/>
                <a:gd name="T8" fmla="*/ 9 w 167"/>
                <a:gd name="T9" fmla="*/ 0 h 18"/>
                <a:gd name="T10" fmla="*/ 0 w 167"/>
                <a:gd name="T11" fmla="*/ 9 h 18"/>
                <a:gd name="T12" fmla="*/ 9 w 16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8">
                  <a:moveTo>
                    <a:pt x="9" y="18"/>
                  </a:moveTo>
                  <a:cubicBezTo>
                    <a:pt x="158" y="18"/>
                    <a:pt x="158" y="18"/>
                    <a:pt x="158" y="18"/>
                  </a:cubicBezTo>
                  <a:cubicBezTo>
                    <a:pt x="163" y="18"/>
                    <a:pt x="167" y="14"/>
                    <a:pt x="167" y="9"/>
                  </a:cubicBezTo>
                  <a:cubicBezTo>
                    <a:pt x="167" y="4"/>
                    <a:pt x="163" y="0"/>
                    <a:pt x="15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36" name="Freeform 17"/>
            <p:cNvSpPr>
              <a:spLocks/>
            </p:cNvSpPr>
            <p:nvPr/>
          </p:nvSpPr>
          <p:spPr bwMode="auto">
            <a:xfrm>
              <a:off x="8785225" y="6456363"/>
              <a:ext cx="631825" cy="71438"/>
            </a:xfrm>
            <a:custGeom>
              <a:avLst/>
              <a:gdLst>
                <a:gd name="T0" fmla="*/ 158 w 168"/>
                <a:gd name="T1" fmla="*/ 0 h 19"/>
                <a:gd name="T2" fmla="*/ 9 w 168"/>
                <a:gd name="T3" fmla="*/ 0 h 19"/>
                <a:gd name="T4" fmla="*/ 0 w 168"/>
                <a:gd name="T5" fmla="*/ 9 h 19"/>
                <a:gd name="T6" fmla="*/ 9 w 168"/>
                <a:gd name="T7" fmla="*/ 19 h 19"/>
                <a:gd name="T8" fmla="*/ 158 w 168"/>
                <a:gd name="T9" fmla="*/ 19 h 19"/>
                <a:gd name="T10" fmla="*/ 168 w 168"/>
                <a:gd name="T11" fmla="*/ 9 h 19"/>
                <a:gd name="T12" fmla="*/ 158 w 16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9">
                  <a:moveTo>
                    <a:pt x="15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9"/>
                    <a:pt x="9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3" y="19"/>
                    <a:pt x="168" y="14"/>
                    <a:pt x="168" y="9"/>
                  </a:cubicBezTo>
                  <a:cubicBezTo>
                    <a:pt x="168" y="4"/>
                    <a:pt x="163" y="0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37" name="Freeform 18"/>
            <p:cNvSpPr>
              <a:spLocks/>
            </p:cNvSpPr>
            <p:nvPr/>
          </p:nvSpPr>
          <p:spPr bwMode="auto">
            <a:xfrm>
              <a:off x="8785225" y="6245226"/>
              <a:ext cx="631825" cy="71438"/>
            </a:xfrm>
            <a:custGeom>
              <a:avLst/>
              <a:gdLst>
                <a:gd name="T0" fmla="*/ 158 w 168"/>
                <a:gd name="T1" fmla="*/ 0 h 19"/>
                <a:gd name="T2" fmla="*/ 9 w 168"/>
                <a:gd name="T3" fmla="*/ 0 h 19"/>
                <a:gd name="T4" fmla="*/ 0 w 168"/>
                <a:gd name="T5" fmla="*/ 9 h 19"/>
                <a:gd name="T6" fmla="*/ 9 w 168"/>
                <a:gd name="T7" fmla="*/ 19 h 19"/>
                <a:gd name="T8" fmla="*/ 158 w 168"/>
                <a:gd name="T9" fmla="*/ 19 h 19"/>
                <a:gd name="T10" fmla="*/ 168 w 168"/>
                <a:gd name="T11" fmla="*/ 9 h 19"/>
                <a:gd name="T12" fmla="*/ 158 w 16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9">
                  <a:moveTo>
                    <a:pt x="15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3" y="19"/>
                    <a:pt x="168" y="15"/>
                    <a:pt x="168" y="9"/>
                  </a:cubicBezTo>
                  <a:cubicBezTo>
                    <a:pt x="168" y="4"/>
                    <a:pt x="163" y="0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38" name="Freeform 19"/>
            <p:cNvSpPr>
              <a:spLocks/>
            </p:cNvSpPr>
            <p:nvPr/>
          </p:nvSpPr>
          <p:spPr bwMode="auto">
            <a:xfrm>
              <a:off x="8785225" y="6035676"/>
              <a:ext cx="631825" cy="71438"/>
            </a:xfrm>
            <a:custGeom>
              <a:avLst/>
              <a:gdLst>
                <a:gd name="T0" fmla="*/ 158 w 168"/>
                <a:gd name="T1" fmla="*/ 0 h 19"/>
                <a:gd name="T2" fmla="*/ 9 w 168"/>
                <a:gd name="T3" fmla="*/ 0 h 19"/>
                <a:gd name="T4" fmla="*/ 0 w 168"/>
                <a:gd name="T5" fmla="*/ 10 h 19"/>
                <a:gd name="T6" fmla="*/ 9 w 168"/>
                <a:gd name="T7" fmla="*/ 19 h 19"/>
                <a:gd name="T8" fmla="*/ 158 w 168"/>
                <a:gd name="T9" fmla="*/ 19 h 19"/>
                <a:gd name="T10" fmla="*/ 168 w 168"/>
                <a:gd name="T11" fmla="*/ 10 h 19"/>
                <a:gd name="T12" fmla="*/ 158 w 16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9">
                  <a:moveTo>
                    <a:pt x="15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3" y="19"/>
                    <a:pt x="168" y="15"/>
                    <a:pt x="168" y="10"/>
                  </a:cubicBezTo>
                  <a:cubicBezTo>
                    <a:pt x="168" y="4"/>
                    <a:pt x="163" y="0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39" name="Freeform 20"/>
            <p:cNvSpPr>
              <a:spLocks/>
            </p:cNvSpPr>
            <p:nvPr/>
          </p:nvSpPr>
          <p:spPr bwMode="auto">
            <a:xfrm>
              <a:off x="9555163" y="6456363"/>
              <a:ext cx="631825" cy="71438"/>
            </a:xfrm>
            <a:custGeom>
              <a:avLst/>
              <a:gdLst>
                <a:gd name="T0" fmla="*/ 158 w 168"/>
                <a:gd name="T1" fmla="*/ 0 h 19"/>
                <a:gd name="T2" fmla="*/ 9 w 168"/>
                <a:gd name="T3" fmla="*/ 0 h 19"/>
                <a:gd name="T4" fmla="*/ 0 w 168"/>
                <a:gd name="T5" fmla="*/ 9 h 19"/>
                <a:gd name="T6" fmla="*/ 9 w 168"/>
                <a:gd name="T7" fmla="*/ 19 h 19"/>
                <a:gd name="T8" fmla="*/ 158 w 168"/>
                <a:gd name="T9" fmla="*/ 19 h 19"/>
                <a:gd name="T10" fmla="*/ 168 w 168"/>
                <a:gd name="T11" fmla="*/ 9 h 19"/>
                <a:gd name="T12" fmla="*/ 158 w 16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9">
                  <a:moveTo>
                    <a:pt x="15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9"/>
                    <a:pt x="9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3" y="19"/>
                    <a:pt x="168" y="14"/>
                    <a:pt x="168" y="9"/>
                  </a:cubicBezTo>
                  <a:cubicBezTo>
                    <a:pt x="168" y="4"/>
                    <a:pt x="163" y="0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40" name="Freeform 21"/>
            <p:cNvSpPr>
              <a:spLocks/>
            </p:cNvSpPr>
            <p:nvPr/>
          </p:nvSpPr>
          <p:spPr bwMode="auto">
            <a:xfrm>
              <a:off x="9555163" y="6245226"/>
              <a:ext cx="631825" cy="71438"/>
            </a:xfrm>
            <a:custGeom>
              <a:avLst/>
              <a:gdLst>
                <a:gd name="T0" fmla="*/ 158 w 168"/>
                <a:gd name="T1" fmla="*/ 0 h 19"/>
                <a:gd name="T2" fmla="*/ 9 w 168"/>
                <a:gd name="T3" fmla="*/ 0 h 19"/>
                <a:gd name="T4" fmla="*/ 0 w 168"/>
                <a:gd name="T5" fmla="*/ 9 h 19"/>
                <a:gd name="T6" fmla="*/ 9 w 168"/>
                <a:gd name="T7" fmla="*/ 19 h 19"/>
                <a:gd name="T8" fmla="*/ 158 w 168"/>
                <a:gd name="T9" fmla="*/ 19 h 19"/>
                <a:gd name="T10" fmla="*/ 168 w 168"/>
                <a:gd name="T11" fmla="*/ 9 h 19"/>
                <a:gd name="T12" fmla="*/ 158 w 16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9">
                  <a:moveTo>
                    <a:pt x="15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3" y="19"/>
                    <a:pt x="168" y="15"/>
                    <a:pt x="168" y="9"/>
                  </a:cubicBezTo>
                  <a:cubicBezTo>
                    <a:pt x="168" y="4"/>
                    <a:pt x="163" y="0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41" name="Freeform 22"/>
            <p:cNvSpPr>
              <a:spLocks/>
            </p:cNvSpPr>
            <p:nvPr/>
          </p:nvSpPr>
          <p:spPr bwMode="auto">
            <a:xfrm>
              <a:off x="9555163" y="6035676"/>
              <a:ext cx="631825" cy="71438"/>
            </a:xfrm>
            <a:custGeom>
              <a:avLst/>
              <a:gdLst>
                <a:gd name="T0" fmla="*/ 158 w 168"/>
                <a:gd name="T1" fmla="*/ 0 h 19"/>
                <a:gd name="T2" fmla="*/ 9 w 168"/>
                <a:gd name="T3" fmla="*/ 0 h 19"/>
                <a:gd name="T4" fmla="*/ 0 w 168"/>
                <a:gd name="T5" fmla="*/ 10 h 19"/>
                <a:gd name="T6" fmla="*/ 9 w 168"/>
                <a:gd name="T7" fmla="*/ 19 h 19"/>
                <a:gd name="T8" fmla="*/ 158 w 168"/>
                <a:gd name="T9" fmla="*/ 19 h 19"/>
                <a:gd name="T10" fmla="*/ 168 w 168"/>
                <a:gd name="T11" fmla="*/ 10 h 19"/>
                <a:gd name="T12" fmla="*/ 158 w 16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9">
                  <a:moveTo>
                    <a:pt x="15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3" y="19"/>
                    <a:pt x="168" y="15"/>
                    <a:pt x="168" y="10"/>
                  </a:cubicBezTo>
                  <a:cubicBezTo>
                    <a:pt x="168" y="4"/>
                    <a:pt x="163" y="0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42" name="Freeform 23"/>
            <p:cNvSpPr>
              <a:spLocks/>
            </p:cNvSpPr>
            <p:nvPr/>
          </p:nvSpPr>
          <p:spPr bwMode="auto">
            <a:xfrm>
              <a:off x="8785225" y="5614988"/>
              <a:ext cx="1401763" cy="71438"/>
            </a:xfrm>
            <a:custGeom>
              <a:avLst/>
              <a:gdLst>
                <a:gd name="T0" fmla="*/ 363 w 373"/>
                <a:gd name="T1" fmla="*/ 0 h 19"/>
                <a:gd name="T2" fmla="*/ 9 w 373"/>
                <a:gd name="T3" fmla="*/ 0 h 19"/>
                <a:gd name="T4" fmla="*/ 0 w 373"/>
                <a:gd name="T5" fmla="*/ 10 h 19"/>
                <a:gd name="T6" fmla="*/ 9 w 373"/>
                <a:gd name="T7" fmla="*/ 19 h 19"/>
                <a:gd name="T8" fmla="*/ 363 w 373"/>
                <a:gd name="T9" fmla="*/ 19 h 19"/>
                <a:gd name="T10" fmla="*/ 373 w 373"/>
                <a:gd name="T11" fmla="*/ 10 h 19"/>
                <a:gd name="T12" fmla="*/ 363 w 373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19">
                  <a:moveTo>
                    <a:pt x="36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363" y="19"/>
                    <a:pt x="363" y="19"/>
                    <a:pt x="363" y="19"/>
                  </a:cubicBezTo>
                  <a:cubicBezTo>
                    <a:pt x="368" y="19"/>
                    <a:pt x="373" y="15"/>
                    <a:pt x="373" y="10"/>
                  </a:cubicBezTo>
                  <a:cubicBezTo>
                    <a:pt x="373" y="5"/>
                    <a:pt x="368" y="0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43" name="Freeform 24"/>
            <p:cNvSpPr>
              <a:spLocks/>
            </p:cNvSpPr>
            <p:nvPr/>
          </p:nvSpPr>
          <p:spPr bwMode="auto">
            <a:xfrm>
              <a:off x="8785225" y="5824538"/>
              <a:ext cx="1401763" cy="71438"/>
            </a:xfrm>
            <a:custGeom>
              <a:avLst/>
              <a:gdLst>
                <a:gd name="T0" fmla="*/ 363 w 373"/>
                <a:gd name="T1" fmla="*/ 0 h 19"/>
                <a:gd name="T2" fmla="*/ 9 w 373"/>
                <a:gd name="T3" fmla="*/ 0 h 19"/>
                <a:gd name="T4" fmla="*/ 0 w 373"/>
                <a:gd name="T5" fmla="*/ 10 h 19"/>
                <a:gd name="T6" fmla="*/ 9 w 373"/>
                <a:gd name="T7" fmla="*/ 19 h 19"/>
                <a:gd name="T8" fmla="*/ 363 w 373"/>
                <a:gd name="T9" fmla="*/ 19 h 19"/>
                <a:gd name="T10" fmla="*/ 373 w 373"/>
                <a:gd name="T11" fmla="*/ 10 h 19"/>
                <a:gd name="T12" fmla="*/ 363 w 373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19">
                  <a:moveTo>
                    <a:pt x="36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363" y="19"/>
                    <a:pt x="363" y="19"/>
                    <a:pt x="363" y="19"/>
                  </a:cubicBezTo>
                  <a:cubicBezTo>
                    <a:pt x="368" y="19"/>
                    <a:pt x="373" y="15"/>
                    <a:pt x="373" y="10"/>
                  </a:cubicBezTo>
                  <a:cubicBezTo>
                    <a:pt x="373" y="5"/>
                    <a:pt x="368" y="0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44" name="Freeform 25"/>
            <p:cNvSpPr>
              <a:spLocks noEditPoints="1"/>
            </p:cNvSpPr>
            <p:nvPr/>
          </p:nvSpPr>
          <p:spPr bwMode="auto">
            <a:xfrm>
              <a:off x="8785225" y="4848226"/>
              <a:ext cx="631825" cy="627063"/>
            </a:xfrm>
            <a:custGeom>
              <a:avLst/>
              <a:gdLst>
                <a:gd name="T0" fmla="*/ 19 w 168"/>
                <a:gd name="T1" fmla="*/ 167 h 167"/>
                <a:gd name="T2" fmla="*/ 149 w 168"/>
                <a:gd name="T3" fmla="*/ 167 h 167"/>
                <a:gd name="T4" fmla="*/ 168 w 168"/>
                <a:gd name="T5" fmla="*/ 148 h 167"/>
                <a:gd name="T6" fmla="*/ 168 w 168"/>
                <a:gd name="T7" fmla="*/ 18 h 167"/>
                <a:gd name="T8" fmla="*/ 149 w 168"/>
                <a:gd name="T9" fmla="*/ 0 h 167"/>
                <a:gd name="T10" fmla="*/ 19 w 168"/>
                <a:gd name="T11" fmla="*/ 0 h 167"/>
                <a:gd name="T12" fmla="*/ 0 w 168"/>
                <a:gd name="T13" fmla="*/ 18 h 167"/>
                <a:gd name="T14" fmla="*/ 0 w 168"/>
                <a:gd name="T15" fmla="*/ 148 h 167"/>
                <a:gd name="T16" fmla="*/ 19 w 168"/>
                <a:gd name="T17" fmla="*/ 167 h 167"/>
                <a:gd name="T18" fmla="*/ 37 w 168"/>
                <a:gd name="T19" fmla="*/ 37 h 167"/>
                <a:gd name="T20" fmla="*/ 130 w 168"/>
                <a:gd name="T21" fmla="*/ 37 h 167"/>
                <a:gd name="T22" fmla="*/ 130 w 168"/>
                <a:gd name="T23" fmla="*/ 130 h 167"/>
                <a:gd name="T24" fmla="*/ 37 w 168"/>
                <a:gd name="T25" fmla="*/ 130 h 167"/>
                <a:gd name="T26" fmla="*/ 37 w 168"/>
                <a:gd name="T27" fmla="*/ 3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167">
                  <a:moveTo>
                    <a:pt x="19" y="167"/>
                  </a:moveTo>
                  <a:cubicBezTo>
                    <a:pt x="149" y="167"/>
                    <a:pt x="149" y="167"/>
                    <a:pt x="149" y="167"/>
                  </a:cubicBezTo>
                  <a:cubicBezTo>
                    <a:pt x="159" y="167"/>
                    <a:pt x="168" y="159"/>
                    <a:pt x="168" y="148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8"/>
                    <a:pt x="159" y="0"/>
                    <a:pt x="14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9"/>
                    <a:pt x="8" y="167"/>
                    <a:pt x="19" y="167"/>
                  </a:cubicBezTo>
                  <a:close/>
                  <a:moveTo>
                    <a:pt x="37" y="37"/>
                  </a:moveTo>
                  <a:cubicBezTo>
                    <a:pt x="130" y="37"/>
                    <a:pt x="130" y="37"/>
                    <a:pt x="130" y="37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37" y="130"/>
                    <a:pt x="37" y="130"/>
                    <a:pt x="37" y="130"/>
                  </a:cubicBezTo>
                  <a:lnTo>
                    <a:pt x="3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9445625" y="4289425"/>
            <a:ext cx="15430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ko-KR" sz="1400" b="1">
                <a:solidFill>
                  <a:schemeClr val="bg1"/>
                </a:solidFill>
                <a:latin typeface="Raleway"/>
                <a:ea typeface="Roboto"/>
                <a:cs typeface="Roboto"/>
              </a:rPr>
              <a:t>Συμβολή στην καταπολέμηση του φαινομένου</a:t>
            </a:r>
            <a:endParaRPr lang="ko-KR" altLang="en-US" sz="1400" b="1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-5400000">
            <a:off x="9328944" y="615157"/>
            <a:ext cx="1663700" cy="1617662"/>
          </a:xfrm>
          <a:custGeom>
            <a:avLst/>
            <a:gdLst>
              <a:gd name="T0" fmla="*/ 1040864 w 1169"/>
              <a:gd name="T1" fmla="*/ 0 h 1169"/>
              <a:gd name="T2" fmla="*/ 0 w 1169"/>
              <a:gd name="T3" fmla="*/ 0 h 1169"/>
              <a:gd name="T4" fmla="*/ 0 w 1169"/>
              <a:gd name="T5" fmla="*/ 1011241 h 1169"/>
              <a:gd name="T6" fmla="*/ 625088 w 1169"/>
              <a:gd name="T7" fmla="*/ 1617156 h 1169"/>
              <a:gd name="T8" fmla="*/ 1664529 w 1169"/>
              <a:gd name="T9" fmla="*/ 1617156 h 1169"/>
              <a:gd name="T10" fmla="*/ 1664529 w 1169"/>
              <a:gd name="T11" fmla="*/ 607298 h 1169"/>
              <a:gd name="T12" fmla="*/ 1040864 w 1169"/>
              <a:gd name="T13" fmla="*/ 0 h 1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69"/>
              <a:gd name="T22" fmla="*/ 0 h 1169"/>
              <a:gd name="T23" fmla="*/ 1169 w 1169"/>
              <a:gd name="T24" fmla="*/ 1169 h 11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0513" y="2449513"/>
            <a:ext cx="275113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ko-KR" sz="1600" b="1">
                <a:solidFill>
                  <a:srgbClr val="FF0000"/>
                </a:solidFill>
                <a:latin typeface="Raleway"/>
                <a:ea typeface="Roboto"/>
                <a:cs typeface="Roboto"/>
              </a:rPr>
              <a:t>Ι. Περιφέρειας Αττικής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ko-KR" sz="1600" b="1">
                <a:solidFill>
                  <a:srgbClr val="FF0000"/>
                </a:solidFill>
                <a:latin typeface="Raleway"/>
                <a:ea typeface="Roboto"/>
                <a:cs typeface="Roboto"/>
              </a:rPr>
              <a:t>ΙΙ.ΠΤΑ</a:t>
            </a:r>
            <a:r>
              <a:rPr lang="en-US" altLang="ko-KR" sz="1600" b="1">
                <a:solidFill>
                  <a:srgbClr val="FF0000"/>
                </a:solidFill>
                <a:latin typeface="Raleway"/>
                <a:ea typeface="Roboto"/>
                <a:cs typeface="Roboto"/>
              </a:rPr>
              <a:t> </a:t>
            </a:r>
            <a:r>
              <a:rPr lang="el-GR" altLang="ko-KR" sz="1600" b="1">
                <a:solidFill>
                  <a:srgbClr val="FF0000"/>
                </a:solidFill>
                <a:latin typeface="Raleway"/>
                <a:ea typeface="Roboto"/>
                <a:cs typeface="Roboto"/>
              </a:rPr>
              <a:t>Αττικής  </a:t>
            </a:r>
            <a:r>
              <a:rPr lang="el-GR" altLang="ko-KR" sz="1400" b="1">
                <a:solidFill>
                  <a:srgbClr val="FF0000"/>
                </a:solidFill>
                <a:latin typeface="Raleway"/>
                <a:ea typeface="Roboto"/>
                <a:cs typeface="Roboto"/>
              </a:rPr>
              <a:t>(</a:t>
            </a:r>
            <a:r>
              <a:rPr lang="en-US" altLang="ko-KR" sz="1400" b="1" i="1">
                <a:solidFill>
                  <a:srgbClr val="FF0000"/>
                </a:solidFill>
                <a:latin typeface="Raleway"/>
                <a:ea typeface="Roboto"/>
                <a:cs typeface="Roboto"/>
              </a:rPr>
              <a:t>Social Network</a:t>
            </a:r>
            <a:r>
              <a:rPr lang="el-GR" altLang="ko-KR" sz="1400" b="1" i="1">
                <a:solidFill>
                  <a:srgbClr val="FF0000"/>
                </a:solidFill>
                <a:latin typeface="Raleway"/>
                <a:ea typeface="Roboto"/>
                <a:cs typeface="Roboto"/>
              </a:rPr>
              <a:t> Αττική)</a:t>
            </a:r>
            <a:endParaRPr lang="en-US" altLang="ko-KR" sz="1600" b="1" i="1">
              <a:solidFill>
                <a:srgbClr val="FF0000"/>
              </a:solidFill>
              <a:latin typeface="Raleway"/>
              <a:ea typeface="Roboto"/>
              <a:cs typeface="Robot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ko-KR" sz="1600" b="1">
                <a:solidFill>
                  <a:srgbClr val="FF0000"/>
                </a:solidFill>
                <a:latin typeface="Raleway"/>
                <a:ea typeface="Roboto"/>
                <a:cs typeface="Roboto"/>
              </a:rPr>
              <a:t>ΙΙΙ. Υπουργείο Εξωτερικών (Γ.ΕΘ.ΕΙΣ.)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5321300" y="5273675"/>
            <a:ext cx="3163888" cy="1493838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dirty="0">
                <a:solidFill>
                  <a:srgbClr val="777777"/>
                </a:solidFill>
                <a:latin typeface="Raleway" pitchFamily="2" charset="0"/>
                <a:cs typeface="+mn-cs"/>
              </a:rPr>
              <a:t>Οι συμμετέχοντες ενημερώθηκαν: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300" dirty="0">
                <a:solidFill>
                  <a:srgbClr val="777777"/>
                </a:solidFill>
                <a:latin typeface="Raleway" pitchFamily="2" charset="0"/>
                <a:cs typeface="+mn-cs"/>
              </a:rPr>
              <a:t>Για την εμπορία ανθρώπων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300" dirty="0">
                <a:solidFill>
                  <a:srgbClr val="777777"/>
                </a:solidFill>
                <a:latin typeface="Raleway" pitchFamily="2" charset="0"/>
                <a:cs typeface="+mn-cs"/>
              </a:rPr>
              <a:t>Για τους αρμόδιους φορείς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300" dirty="0">
                <a:solidFill>
                  <a:srgbClr val="777777"/>
                </a:solidFill>
                <a:latin typeface="Raleway" pitchFamily="2" charset="0"/>
                <a:cs typeface="+mn-cs"/>
              </a:rPr>
              <a:t>Για το νομικό πλαίσιο στην Ελλάδα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300" dirty="0">
                <a:solidFill>
                  <a:srgbClr val="777777"/>
                </a:solidFill>
                <a:latin typeface="Raleway" pitchFamily="2" charset="0"/>
                <a:cs typeface="+mn-cs"/>
              </a:rPr>
              <a:t>Για την ευαισθητοποίηση τρίτων σχετικά με το ζήτημα της εμπορίας ανθρώπων</a:t>
            </a: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/>
            </a:extLst>
          </p:cNvPr>
          <p:cNvSpPr txBox="1"/>
          <p:nvPr/>
        </p:nvSpPr>
        <p:spPr>
          <a:xfrm>
            <a:off x="5357813" y="5005388"/>
            <a:ext cx="2624137" cy="307975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rgbClr val="777777"/>
                </a:solidFill>
                <a:latin typeface="Raleway" pitchFamily="2" charset="0"/>
                <a:cs typeface="+mn-cs"/>
              </a:rPr>
              <a:t>Ενημέρωση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grpSp>
        <p:nvGrpSpPr>
          <p:cNvPr id="32" name="Ομάδα 31"/>
          <p:cNvGrpSpPr>
            <a:grpSpLocks/>
          </p:cNvGrpSpPr>
          <p:nvPr/>
        </p:nvGrpSpPr>
        <p:grpSpPr bwMode="auto">
          <a:xfrm>
            <a:off x="3662363" y="4687888"/>
            <a:ext cx="1766887" cy="1676400"/>
            <a:chOff x="3662379" y="4450309"/>
            <a:chExt cx="1767621" cy="1676572"/>
          </a:xfrm>
        </p:grpSpPr>
        <p:graphicFrame>
          <p:nvGraphicFramePr>
            <p:cNvPr id="61475" name="Chart 8"/>
            <p:cNvGraphicFramePr>
              <a:graphicFrameLocks/>
            </p:cNvGraphicFramePr>
            <p:nvPr/>
          </p:nvGraphicFramePr>
          <p:xfrm>
            <a:off x="3611579" y="4399509"/>
            <a:ext cx="1869221" cy="1778172"/>
          </p:xfrm>
          <a:graphic>
            <a:graphicData uri="http://schemas.openxmlformats.org/presentationml/2006/ole">
              <p:oleObj spid="_x0000_s61475" r:id="rId3" imgW="1871634" imgH="1774090" progId="Excel.Chart.8">
                <p:embed/>
              </p:oleObj>
            </a:graphicData>
          </a:graphic>
        </p:graphicFrame>
        <p:sp>
          <p:nvSpPr>
            <p:cNvPr id="14" name="Rectangle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81761" y="5071085"/>
              <a:ext cx="528857" cy="493764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3479800" y="3527425"/>
            <a:ext cx="2922588" cy="1092200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dirty="0">
                <a:solidFill>
                  <a:srgbClr val="777777"/>
                </a:solidFill>
                <a:latin typeface="Raleway" pitchFamily="2" charset="0"/>
                <a:cs typeface="+mn-cs"/>
              </a:rPr>
              <a:t>Σωστές αντιδράσεις σε περίπτωση αναγνώρισης πιθανού θύματος, επικοινωνία με τις αρμόδιες αρχές/ φορείς, καλές πρακτικές, τρόποι επικοινωνίας με το πιθανό θύμα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FZShuTi" pitchFamily="2" charset="-122"/>
                <a:cs typeface="Arial" pitchFamily="34" charset="0"/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3273425" y="3287713"/>
            <a:ext cx="3071813" cy="307975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rgbClr val="777777"/>
                </a:solidFill>
                <a:latin typeface="Raleway" pitchFamily="2" charset="0"/>
                <a:cs typeface="+mn-cs"/>
              </a:rPr>
              <a:t>Πρακτική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grpSp>
        <p:nvGrpSpPr>
          <p:cNvPr id="31" name="Ομάδα 30"/>
          <p:cNvGrpSpPr>
            <a:grpSpLocks/>
          </p:cNvGrpSpPr>
          <p:nvPr/>
        </p:nvGrpSpPr>
        <p:grpSpPr bwMode="auto">
          <a:xfrm>
            <a:off x="6362700" y="3100388"/>
            <a:ext cx="1768475" cy="1676400"/>
            <a:chOff x="6096000" y="2989228"/>
            <a:chExt cx="1767621" cy="1676572"/>
          </a:xfrm>
        </p:grpSpPr>
        <p:graphicFrame>
          <p:nvGraphicFramePr>
            <p:cNvPr id="61473" name="Chart 9"/>
            <p:cNvGraphicFramePr>
              <a:graphicFrameLocks/>
            </p:cNvGraphicFramePr>
            <p:nvPr/>
          </p:nvGraphicFramePr>
          <p:xfrm>
            <a:off x="6045200" y="2938428"/>
            <a:ext cx="1869221" cy="1778172"/>
          </p:xfrm>
          <a:graphic>
            <a:graphicData uri="http://schemas.openxmlformats.org/presentationml/2006/ole">
              <p:oleObj spid="_x0000_s61473" r:id="rId4" imgW="1871634" imgH="1780186" progId="Excel.Chart.8">
                <p:embed/>
              </p:oleObj>
            </a:graphicData>
          </a:graphic>
        </p:graphicFrame>
        <p:sp>
          <p:nvSpPr>
            <p:cNvPr id="17" name="Rounded Rectangle 5">
              <a:extLst>
                <a:ext uri="{FF2B5EF4-FFF2-40B4-BE49-F238E27FC236}"/>
              </a:extLst>
            </p:cNvPr>
            <p:cNvSpPr/>
            <p:nvPr/>
          </p:nvSpPr>
          <p:spPr>
            <a:xfrm flipH="1">
              <a:off x="6717999" y="3611592"/>
              <a:ext cx="504581" cy="415968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/>
            </a:extLst>
          </p:cNvPr>
          <p:cNvSpPr txBox="1"/>
          <p:nvPr/>
        </p:nvSpPr>
        <p:spPr>
          <a:xfrm>
            <a:off x="5245100" y="1323975"/>
            <a:ext cx="2736850" cy="1693863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300" dirty="0">
                <a:solidFill>
                  <a:srgbClr val="777777"/>
                </a:solidFill>
                <a:latin typeface="Raleway" pitchFamily="2" charset="0"/>
                <a:cs typeface="+mn-cs"/>
              </a:rPr>
              <a:t>Διάκριση μεταξύ εμπορίας και άλλων μορφών παράνομης διακίνησης ανθρώπων</a:t>
            </a:r>
            <a:endParaRPr lang="en-US" sz="1300" dirty="0">
              <a:solidFill>
                <a:srgbClr val="777777"/>
              </a:solidFill>
              <a:latin typeface="Raleway" pitchFamily="2" charset="0"/>
              <a:cs typeface="+mn-cs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300" dirty="0">
                <a:solidFill>
                  <a:srgbClr val="777777"/>
                </a:solidFill>
                <a:latin typeface="Raleway" pitchFamily="2" charset="0"/>
                <a:cs typeface="+mn-cs"/>
              </a:rPr>
              <a:t>Διάκριση με βάση τον τρόπο εκμετάλλευσης των θυμάτων</a:t>
            </a:r>
            <a:endParaRPr lang="en-US" sz="1300" dirty="0">
              <a:solidFill>
                <a:srgbClr val="777777"/>
              </a:solidFill>
              <a:latin typeface="Raleway" pitchFamily="2" charset="0"/>
              <a:cs typeface="+mn-cs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300" dirty="0">
                <a:solidFill>
                  <a:srgbClr val="777777"/>
                </a:solidFill>
                <a:latin typeface="Raleway" pitchFamily="2" charset="0"/>
                <a:cs typeface="+mn-cs"/>
              </a:rPr>
              <a:t>Ενημέρωση για το ποιοι μπορεί να είναι πιθανά θύματα και πιθανοί θύτες</a:t>
            </a: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5" name="Ομάδα 4"/>
          <p:cNvGrpSpPr>
            <a:grpSpLocks/>
          </p:cNvGrpSpPr>
          <p:nvPr/>
        </p:nvGrpSpPr>
        <p:grpSpPr bwMode="auto">
          <a:xfrm>
            <a:off x="3560763" y="1420813"/>
            <a:ext cx="1766887" cy="1676400"/>
            <a:chOff x="3598174" y="1487276"/>
            <a:chExt cx="1767621" cy="1676572"/>
          </a:xfrm>
        </p:grpSpPr>
        <p:graphicFrame>
          <p:nvGraphicFramePr>
            <p:cNvPr id="61471" name="Chart 7"/>
            <p:cNvGraphicFramePr>
              <a:graphicFrameLocks/>
            </p:cNvGraphicFramePr>
            <p:nvPr/>
          </p:nvGraphicFramePr>
          <p:xfrm>
            <a:off x="3547374" y="1436476"/>
            <a:ext cx="1869221" cy="1778172"/>
          </p:xfrm>
          <a:graphic>
            <a:graphicData uri="http://schemas.openxmlformats.org/presentationml/2006/ole">
              <p:oleObj spid="_x0000_s61471" r:id="rId5" imgW="1865538" imgH="1774090" progId="Excel.Chart.8">
                <p:embed/>
              </p:oleObj>
            </a:graphicData>
          </a:graphic>
        </p:graphicFrame>
        <p:sp>
          <p:nvSpPr>
            <p:cNvPr id="20" name="Parallelogram 15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4214473" y="2017454"/>
              <a:ext cx="600137" cy="647969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445625" y="1162050"/>
            <a:ext cx="1341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altLang="ko-KR" sz="1400" b="1">
                <a:solidFill>
                  <a:schemeClr val="bg1"/>
                </a:solidFill>
                <a:latin typeface="Raleway"/>
                <a:ea typeface="Roboto"/>
                <a:cs typeface="Roboto"/>
              </a:rPr>
              <a:t>Εντοπισμός-Αναγνώριση</a:t>
            </a:r>
            <a:endParaRPr lang="ko-KR" altLang="en-US" sz="1400" b="1">
              <a:solidFill>
                <a:schemeClr val="bg1"/>
              </a:solidFill>
              <a:latin typeface="Raleway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648700" y="2317750"/>
            <a:ext cx="34385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300">
                <a:solidFill>
                  <a:srgbClr val="777777"/>
                </a:solidFill>
                <a:latin typeface="Raleway"/>
              </a:rPr>
              <a:t>Η ενίσχυση των ικανοτήτων των στελεχών, υπαλλήλων και επαγγελματιών των αρμόδιων Διευθύνσεων της Περιφέρειας Αττικής, των Δήμων, των κοινωνικών δομών για </a:t>
            </a:r>
            <a:r>
              <a:rPr lang="el-GR" sz="1300" b="1">
                <a:solidFill>
                  <a:srgbClr val="00B0F0"/>
                </a:solidFill>
                <a:latin typeface="Raleway"/>
              </a:rPr>
              <a:t>τον εντοπισμό και αναγνώριση πιθανών θυμάτων εμπορίας ανθρώπων.</a:t>
            </a:r>
            <a:endParaRPr lang="ko-KR" altLang="en-US" sz="1300" b="1">
              <a:solidFill>
                <a:srgbClr val="00B0F0"/>
              </a:solidFill>
              <a:latin typeface="Raleway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759825" y="5600700"/>
            <a:ext cx="326231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300">
                <a:solidFill>
                  <a:srgbClr val="777777"/>
                </a:solidFill>
                <a:latin typeface="Raleway"/>
              </a:rPr>
              <a:t>Συμβολή στο έργο των αρμόδιων αρχών, αυξάνοντας τις δυνατότητες εντοπισμού πιθανών θυμάτων και συμβάλλοντας ουσιαστικά στην </a:t>
            </a:r>
            <a:r>
              <a:rPr lang="el-GR" sz="1300" b="1">
                <a:solidFill>
                  <a:srgbClr val="00B0F0"/>
                </a:solidFill>
                <a:latin typeface="Raleway"/>
              </a:rPr>
              <a:t>καταπολέμηση</a:t>
            </a:r>
            <a:r>
              <a:rPr lang="el-GR" sz="1300">
                <a:solidFill>
                  <a:srgbClr val="777777"/>
                </a:solidFill>
                <a:latin typeface="Raleway"/>
              </a:rPr>
              <a:t> του φαινομένου της εμπορίας ανθρώπων.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481138" y="111125"/>
            <a:ext cx="7964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l-GR" sz="2200" b="1">
                <a:solidFill>
                  <a:srgbClr val="00B0F0"/>
                </a:solidFill>
                <a:latin typeface="Raleway"/>
                <a:ea typeface="Roboto"/>
                <a:cs typeface="Roboto"/>
              </a:rPr>
              <a:t>Πιλοτικό πρόγραμμα εξ΄ αποστάσεως κατάρτισης στον τομέα αντιμετώπισης της εμπορίας ανθρώπων </a:t>
            </a:r>
            <a:endParaRPr lang="id-ID" sz="2200" b="1">
              <a:solidFill>
                <a:srgbClr val="00B0F0"/>
              </a:solidFill>
              <a:latin typeface="Raleway"/>
              <a:ea typeface="Roboto"/>
              <a:cs typeface="Roboto"/>
            </a:endParaRPr>
          </a:p>
        </p:txBody>
      </p:sp>
      <p:sp>
        <p:nvSpPr>
          <p:cNvPr id="38" name="TextBox 37">
            <a:extLst>
              <a:ext uri="{FF2B5EF4-FFF2-40B4-BE49-F238E27FC236}"/>
            </a:extLst>
          </p:cNvPr>
          <p:cNvSpPr txBox="1"/>
          <p:nvPr/>
        </p:nvSpPr>
        <p:spPr>
          <a:xfrm>
            <a:off x="3327400" y="992188"/>
            <a:ext cx="3071813" cy="307975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b="1" dirty="0">
                <a:solidFill>
                  <a:srgbClr val="777777"/>
                </a:solidFill>
                <a:latin typeface="Raleway" pitchFamily="2" charset="0"/>
                <a:cs typeface="Arial" pitchFamily="34" charset="0"/>
              </a:rPr>
              <a:t>Εκπαίδευση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2" name="Ορθογώνιο 1">
            <a:extLst>
              <a:ext uri="{FF2B5EF4-FFF2-40B4-BE49-F238E27FC236}"/>
            </a:extLst>
          </p:cNvPr>
          <p:cNvSpPr/>
          <p:nvPr/>
        </p:nvSpPr>
        <p:spPr>
          <a:xfrm>
            <a:off x="185738" y="6232525"/>
            <a:ext cx="2752725" cy="485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rgbClr val="F9F9F9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/>
            </a:extLst>
          </p:cNvPr>
          <p:cNvSpPr/>
          <p:nvPr/>
        </p:nvSpPr>
        <p:spPr>
          <a:xfrm>
            <a:off x="290513" y="1052513"/>
            <a:ext cx="849312" cy="7477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rgbClr val="F9F9F9"/>
              </a:solidFill>
            </a:endParaRPr>
          </a:p>
        </p:txBody>
      </p:sp>
      <p:pic>
        <p:nvPicPr>
          <p:cNvPr id="61462" name="Εικόνα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3" y="5278438"/>
            <a:ext cx="13049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63" name="Ομάδα 22"/>
          <p:cNvGrpSpPr>
            <a:grpSpLocks/>
          </p:cNvGrpSpPr>
          <p:nvPr/>
        </p:nvGrpSpPr>
        <p:grpSpPr bwMode="auto">
          <a:xfrm>
            <a:off x="-1027113" y="6116638"/>
            <a:ext cx="6094413" cy="757237"/>
            <a:chOff x="-1027078" y="6024401"/>
            <a:chExt cx="6094378" cy="757615"/>
          </a:xfrm>
        </p:grpSpPr>
        <p:pic>
          <p:nvPicPr>
            <p:cNvPr id="61467" name="Εικόνα 23"/>
            <p:cNvPicPr>
              <a:picLocks noChangeAspect="1"/>
            </p:cNvPicPr>
            <p:nvPr/>
          </p:nvPicPr>
          <p:blipFill>
            <a:blip r:embed="rId7"/>
            <a:srcRect r="39214"/>
            <a:stretch>
              <a:fillRect/>
            </a:stretch>
          </p:blipFill>
          <p:spPr bwMode="auto">
            <a:xfrm>
              <a:off x="169525" y="6026473"/>
              <a:ext cx="1312055" cy="427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8" name="Εικόνα 26"/>
            <p:cNvPicPr>
              <a:picLocks noChangeAspect="1"/>
            </p:cNvPicPr>
            <p:nvPr/>
          </p:nvPicPr>
          <p:blipFill>
            <a:blip r:embed="rId7"/>
            <a:srcRect l="66602"/>
            <a:stretch>
              <a:fillRect/>
            </a:stretch>
          </p:blipFill>
          <p:spPr bwMode="auto">
            <a:xfrm>
              <a:off x="2995363" y="6031488"/>
              <a:ext cx="711295" cy="42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9" name="Εικόνα 27"/>
            <p:cNvPicPr>
              <a:picLocks noChangeAspect="1"/>
            </p:cNvPicPr>
            <p:nvPr/>
          </p:nvPicPr>
          <p:blipFill>
            <a:blip r:embed="rId8"/>
            <a:srcRect l="13724" t="20903" r="36871" b="39870"/>
            <a:stretch>
              <a:fillRect/>
            </a:stretch>
          </p:blipFill>
          <p:spPr bwMode="auto">
            <a:xfrm>
              <a:off x="1481580" y="6024401"/>
              <a:ext cx="1450209" cy="483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70" name="TextBox 28"/>
            <p:cNvSpPr txBox="1">
              <a:spLocks noChangeArrowheads="1"/>
            </p:cNvSpPr>
            <p:nvPr/>
          </p:nvSpPr>
          <p:spPr bwMode="auto">
            <a:xfrm>
              <a:off x="-1027078" y="6566572"/>
              <a:ext cx="60943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tabLst>
                  <a:tab pos="2636838" algn="ctr"/>
                  <a:tab pos="5273675" algn="r"/>
                </a:tabLst>
              </a:pPr>
              <a:r>
                <a:rPr lang="el-GR" sz="800" b="1">
                  <a:latin typeface="Tahoma" pitchFamily="34" charset="0"/>
                  <a:ea typeface="Calibri" pitchFamily="34" charset="0"/>
                  <a:cs typeface="Times New Roman" pitchFamily="18" charset="0"/>
                </a:rPr>
                <a:t>Με τη συγχρηματοδότηση της Ελλάδας και της Ευρωπαϊκής Ένωσης</a:t>
              </a:r>
              <a:endParaRPr lang="el-GR" sz="8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61464" name="Εικόνα 29"/>
          <p:cNvPicPr>
            <a:picLocks noChangeAspect="1"/>
          </p:cNvPicPr>
          <p:nvPr/>
        </p:nvPicPr>
        <p:blipFill>
          <a:blip r:embed="rId9"/>
          <a:srcRect l="28172"/>
          <a:stretch>
            <a:fillRect/>
          </a:stretch>
        </p:blipFill>
        <p:spPr bwMode="auto">
          <a:xfrm>
            <a:off x="1382713" y="5264150"/>
            <a:ext cx="17875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9250" y="1917700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latin typeface="Raleway"/>
                <a:ea typeface="Roboto"/>
                <a:cs typeface="Roboto"/>
              </a:rPr>
              <a:t>Συνεργασία:</a:t>
            </a:r>
            <a:r>
              <a:rPr lang="el-GR">
                <a:latin typeface="Raleway"/>
              </a:rPr>
              <a:t> </a:t>
            </a:r>
            <a:endParaRPr lang="id-ID">
              <a:latin typeface="Raleway"/>
            </a:endParaRPr>
          </a:p>
        </p:txBody>
      </p:sp>
      <p:pic>
        <p:nvPicPr>
          <p:cNvPr id="61466" name="Εικόνα 3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9713" y="176213"/>
            <a:ext cx="1090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6" grpId="0"/>
      <p:bldP spid="7" grpId="0" animBg="1"/>
      <p:bldP spid="11" grpId="0"/>
      <p:bldP spid="12" grpId="0"/>
      <p:bldP spid="13" grpId="0"/>
      <p:bldP spid="15" grpId="0"/>
      <p:bldP spid="16" grpId="0"/>
      <p:bldP spid="18" grpId="0"/>
      <p:bldP spid="22" grpId="0"/>
      <p:bldP spid="25" grpId="0"/>
      <p:bldP spid="26" grpId="0"/>
      <p:bldP spid="36" grpId="0"/>
      <p:bldP spid="3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30375" y="200025"/>
            <a:ext cx="5918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500" b="1">
                <a:solidFill>
                  <a:srgbClr val="00B0F0"/>
                </a:solidFill>
                <a:latin typeface="Raleway"/>
                <a:ea typeface="Roboto"/>
                <a:cs typeface="Roboto"/>
              </a:rPr>
              <a:t>Περιεχόμενο και Διδακτικές Ενότητες</a:t>
            </a:r>
            <a:endParaRPr lang="id-ID" sz="2500" b="1">
              <a:solidFill>
                <a:srgbClr val="00B0F0"/>
              </a:solidFill>
              <a:latin typeface="Raleway"/>
              <a:ea typeface="Roboto"/>
              <a:cs typeface="Roboto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84275" y="1200150"/>
            <a:ext cx="15128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+mn-cs"/>
              </a:rPr>
              <a:t>Περιεχόμενο</a:t>
            </a:r>
            <a:endParaRPr lang="id-ID" sz="1600" b="1" dirty="0">
              <a:solidFill>
                <a:schemeClr val="tx1">
                  <a:lumMod val="50000"/>
                  <a:lumOff val="50000"/>
                </a:schemeClr>
              </a:solidFill>
              <a:latin typeface="Raleway" pitchFamily="2" charset="0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19200" y="1930400"/>
            <a:ext cx="21050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Έργο διάρκειας 8 μηνών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Raleway" pitchFamily="2" charset="0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239838" y="2846388"/>
            <a:ext cx="21066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Εκπαιδευτικό υλικό διάρκειας 20 ωρών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Raleway" pitchFamily="2" charset="0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52938" y="5057775"/>
            <a:ext cx="21066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Arial" pitchFamily="34" charset="0"/>
              </a:rPr>
              <a:t>Ενότητες 4-6</a:t>
            </a:r>
            <a:endParaRPr lang="ko-KR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413250" y="1768475"/>
            <a:ext cx="13573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Arial" pitchFamily="34" charset="0"/>
              </a:rPr>
              <a:t>Ανακοινώσεις</a:t>
            </a:r>
            <a:endParaRPr lang="ko-KR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94200" y="1995488"/>
            <a:ext cx="26289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1</a:t>
            </a: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. Εγχειρίδιο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2. Εισαγωγικές Πληροφορίες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432300" y="3767138"/>
            <a:ext cx="12747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Arial" pitchFamily="34" charset="0"/>
              </a:rPr>
              <a:t>Ενότητες 1-3</a:t>
            </a:r>
            <a:endParaRPr lang="ko-KR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133475" y="5162550"/>
            <a:ext cx="26273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Δημιουργία εγχειριδίου και σχετικής βιβλιογραφίας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Raleway" pitchFamily="2" charset="0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456663" y="5221090"/>
            <a:ext cx="447407" cy="385293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31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1217613" y="3787775"/>
            <a:ext cx="21066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Εκπαίδευση ασύγχρονη και εξ αποστάσεως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Raleway" pitchFamily="2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7945438" y="3786188"/>
            <a:ext cx="42132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B0F0"/>
                </a:solidFill>
                <a:latin typeface="Raleway" pitchFamily="2" charset="0"/>
                <a:cs typeface="+mn-cs"/>
              </a:rPr>
              <a:t>97</a:t>
            </a:r>
            <a:r>
              <a:rPr lang="el-GR" sz="1400" b="1" dirty="0">
                <a:latin typeface="Raleway" pitchFamily="2" charset="0"/>
                <a:cs typeface="+mn-cs"/>
              </a:rPr>
              <a:t> εγγραφές εκπαιδευομένων στην πλατφόρμα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945438" y="4308475"/>
            <a:ext cx="4097337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l-GR" sz="1400">
                <a:latin typeface="Raleway"/>
              </a:rPr>
              <a:t>Η διαδικασία συλλογής συμμετοχών πραγματοποιήθηκε από τους μηχανισμούς του </a:t>
            </a:r>
            <a:r>
              <a:rPr lang="el-GR" sz="1400" b="1">
                <a:solidFill>
                  <a:srgbClr val="00B0F0"/>
                </a:solidFill>
                <a:latin typeface="Raleway"/>
              </a:rPr>
              <a:t>ΠΤΑ</a:t>
            </a:r>
          </a:p>
          <a:p>
            <a:pPr marL="342900" indent="-342900">
              <a:buFont typeface="Arial" charset="0"/>
              <a:buChar char="•"/>
            </a:pPr>
            <a:r>
              <a:rPr lang="el-GR" sz="1400">
                <a:latin typeface="Raleway"/>
              </a:rPr>
              <a:t> Έμφαση  στην </a:t>
            </a:r>
            <a:r>
              <a:rPr lang="el-GR" sz="1400" b="1">
                <a:solidFill>
                  <a:srgbClr val="00B0F0"/>
                </a:solidFill>
                <a:latin typeface="Raleway"/>
              </a:rPr>
              <a:t>εμπειρία χρήστη </a:t>
            </a:r>
            <a:r>
              <a:rPr lang="el-GR" sz="1400">
                <a:latin typeface="Raleway"/>
              </a:rPr>
              <a:t>(εκπαιδευομένων) από πλευράς πλατφόρμας, εκπαίδευσης, εκπαιδευτικού υλικού και διαχείρισης χρόνου. </a:t>
            </a:r>
          </a:p>
          <a:p>
            <a:pPr marL="342900" indent="-342900">
              <a:buFont typeface="Arial" charset="0"/>
              <a:buChar char="•"/>
            </a:pPr>
            <a:r>
              <a:rPr lang="el-GR" sz="1400">
                <a:latin typeface="Raleway"/>
              </a:rPr>
              <a:t>Οι </a:t>
            </a:r>
            <a:r>
              <a:rPr lang="el-GR" sz="1400" b="1">
                <a:solidFill>
                  <a:srgbClr val="00B0F0"/>
                </a:solidFill>
                <a:latin typeface="Raleway"/>
              </a:rPr>
              <a:t>ομάδες στόχου </a:t>
            </a:r>
            <a:r>
              <a:rPr lang="el-GR" sz="1400">
                <a:latin typeface="Raleway"/>
              </a:rPr>
              <a:t>παρέμειναν </a:t>
            </a:r>
            <a:r>
              <a:rPr lang="el-GR" sz="1400" b="1">
                <a:solidFill>
                  <a:srgbClr val="00B0F0"/>
                </a:solidFill>
                <a:latin typeface="Raleway"/>
              </a:rPr>
              <a:t>ανοιχτές</a:t>
            </a:r>
            <a:r>
              <a:rPr lang="el-GR" sz="1400">
                <a:solidFill>
                  <a:srgbClr val="00B0F0"/>
                </a:solidFill>
                <a:latin typeface="Raleway"/>
              </a:rPr>
              <a:t>, </a:t>
            </a:r>
            <a:r>
              <a:rPr lang="el-GR" sz="1400">
                <a:latin typeface="Raleway"/>
              </a:rPr>
              <a:t>με έμφαση στα επαγγελματικά αντικείμενα </a:t>
            </a:r>
            <a:endParaRPr lang="en-US" altLang="ko-KR" sz="1400">
              <a:latin typeface="Raleway"/>
            </a:endParaRPr>
          </a:p>
        </p:txBody>
      </p:sp>
      <p:graphicFrame>
        <p:nvGraphicFramePr>
          <p:cNvPr id="42" name="Table 4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8061325" y="909638"/>
          <a:ext cx="2706688" cy="25542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07917">
                  <a:extLst>
                    <a:ext uri="{9D8B030D-6E8A-4147-A177-3AD203B41FA5}"/>
                  </a:extLst>
                </a:gridCol>
              </a:tblGrid>
              <a:tr h="170180">
                <a:tc>
                  <a:txBody>
                    <a:bodyPr/>
                    <a:lstStyle/>
                    <a:p>
                      <a:pPr marL="66675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Προέλευση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6675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Σχολεία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6675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Διευθύνσεις</a:t>
                      </a:r>
                      <a:r>
                        <a:rPr lang="el-GR" sz="1100" spc="-15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και</a:t>
                      </a:r>
                      <a:r>
                        <a:rPr lang="el-GR" sz="1100" spc="-25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μονάδες</a:t>
                      </a:r>
                      <a:r>
                        <a:rPr lang="el-GR" sz="1100" spc="-20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υγείας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6675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Ιδιωτικοί</a:t>
                      </a:r>
                      <a:r>
                        <a:rPr lang="el-GR" sz="1100" spc="-20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φορείς,</a:t>
                      </a:r>
                      <a:r>
                        <a:rPr lang="el-GR" sz="1100" spc="-15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ιδιώτες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6675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Δήμοι,</a:t>
                      </a:r>
                      <a:r>
                        <a:rPr lang="el-GR" sz="1100" spc="-20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υπηρεσίες</a:t>
                      </a:r>
                      <a:r>
                        <a:rPr lang="el-GR" sz="1100" spc="-10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δήμων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1450">
                <a:tc>
                  <a:txBody>
                    <a:bodyPr/>
                    <a:lstStyle/>
                    <a:p>
                      <a:pPr marL="66675">
                        <a:lnSpc>
                          <a:spcPts val="124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ΔΕΚΟ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6675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Περιφερειακές</a:t>
                      </a:r>
                      <a:r>
                        <a:rPr lang="el-GR" sz="1100" spc="-10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διευθύνσεις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6675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Κέντρα</a:t>
                      </a:r>
                      <a:r>
                        <a:rPr lang="el-GR" sz="1100" spc="-25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κοινότητας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6675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Υπάλληλοι</a:t>
                      </a:r>
                      <a:r>
                        <a:rPr lang="el-GR" sz="1100" spc="-15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περιφέρειας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815">
                <a:tc>
                  <a:txBody>
                    <a:bodyPr/>
                    <a:lstStyle/>
                    <a:p>
                      <a:pPr marL="66675">
                        <a:lnSpc>
                          <a:spcPts val="1245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Φοιτητές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6675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Συμβουλευτικά</a:t>
                      </a:r>
                      <a:r>
                        <a:rPr lang="el-GR" sz="1100" spc="-25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κέντρα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6675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Κοινωνικές</a:t>
                      </a:r>
                      <a:r>
                        <a:rPr lang="el-GR" sz="1100" spc="-20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υπηρεσίες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40995">
                <a:tc>
                  <a:txBody>
                    <a:bodyPr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Διάφοροι</a:t>
                      </a:r>
                      <a:r>
                        <a:rPr lang="el-GR" sz="1100" spc="-15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(ΟΤΑ,</a:t>
                      </a:r>
                      <a:r>
                        <a:rPr lang="el-GR" sz="1100" spc="-25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υπουργείο</a:t>
                      </a:r>
                      <a:r>
                        <a:rPr lang="el-GR" sz="1100" spc="-15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υγείας,</a:t>
                      </a:r>
                      <a:r>
                        <a:rPr lang="el-GR" sz="1100" spc="-20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ΟΑΕΔ,</a:t>
                      </a:r>
                      <a:r>
                        <a:rPr lang="el-GR" sz="1100" spc="-10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Εθνικές</a:t>
                      </a:r>
                      <a:r>
                        <a:rPr lang="el-GR" sz="1100" spc="-10" dirty="0">
                          <a:effectLst/>
                          <a:latin typeface="Raleway" pitchFamily="2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Αρχές, Γενικές Γραμματείες)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6675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Σύνολο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0750550" y="912813"/>
          <a:ext cx="1098550" cy="25384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98391">
                  <a:extLst>
                    <a:ext uri="{9D8B030D-6E8A-4147-A177-3AD203B41FA5}"/>
                  </a:extLst>
                </a:gridCol>
              </a:tblGrid>
              <a:tr h="170180">
                <a:tc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Ποσοστό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2.5%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39247">
                <a:tc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7.7%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7.7%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16%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1450"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1.3%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3.8%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10.4%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26%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815"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6.5%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1.9%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2.6%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40995"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13.6%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0180">
                <a:tc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</a:pPr>
                      <a:r>
                        <a:rPr lang="el-GR" sz="1100" dirty="0">
                          <a:effectLst/>
                          <a:latin typeface="Raleway" pitchFamily="2" charset="0"/>
                        </a:rPr>
                        <a:t>100.00%</a:t>
                      </a:r>
                      <a:endParaRPr lang="el-GR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29" name="Ομάδα 28"/>
          <p:cNvGrpSpPr>
            <a:grpSpLocks/>
          </p:cNvGrpSpPr>
          <p:nvPr/>
        </p:nvGrpSpPr>
        <p:grpSpPr bwMode="auto">
          <a:xfrm>
            <a:off x="244475" y="3767138"/>
            <a:ext cx="739775" cy="709612"/>
            <a:chOff x="244179" y="3766946"/>
            <a:chExt cx="740248" cy="709978"/>
          </a:xfrm>
        </p:grpSpPr>
        <p:sp>
          <p:nvSpPr>
            <p:cNvPr id="68" name="Oval 67"/>
            <p:cNvSpPr/>
            <p:nvPr/>
          </p:nvSpPr>
          <p:spPr>
            <a:xfrm>
              <a:off x="244179" y="3766946"/>
              <a:ext cx="740248" cy="7099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8" name="Trapezoid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88734" y="3981369"/>
              <a:ext cx="425722" cy="273191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grpSp>
        <p:nvGrpSpPr>
          <p:cNvPr id="13" name="Ομάδα 12"/>
          <p:cNvGrpSpPr>
            <a:grpSpLocks/>
          </p:cNvGrpSpPr>
          <p:nvPr/>
        </p:nvGrpSpPr>
        <p:grpSpPr bwMode="auto">
          <a:xfrm>
            <a:off x="244475" y="1743075"/>
            <a:ext cx="739775" cy="709613"/>
            <a:chOff x="244179" y="1742568"/>
            <a:chExt cx="740248" cy="709978"/>
          </a:xfrm>
        </p:grpSpPr>
        <p:sp>
          <p:nvSpPr>
            <p:cNvPr id="2" name="Oval 1"/>
            <p:cNvSpPr/>
            <p:nvPr/>
          </p:nvSpPr>
          <p:spPr>
            <a:xfrm>
              <a:off x="244179" y="1742568"/>
              <a:ext cx="740248" cy="7099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9" name="Teardrop 1">
              <a:extLst>
                <a:ext uri="{FF2B5EF4-FFF2-40B4-BE49-F238E27FC236}"/>
              </a:extLst>
            </p:cNvPr>
            <p:cNvSpPr/>
            <p:nvPr/>
          </p:nvSpPr>
          <p:spPr>
            <a:xfrm rot="18805991">
              <a:off x="425293" y="1947440"/>
              <a:ext cx="378019" cy="346296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Ομάδα 26"/>
          <p:cNvGrpSpPr>
            <a:grpSpLocks/>
          </p:cNvGrpSpPr>
          <p:nvPr/>
        </p:nvGrpSpPr>
        <p:grpSpPr bwMode="auto">
          <a:xfrm>
            <a:off x="234950" y="2719388"/>
            <a:ext cx="739775" cy="709612"/>
            <a:chOff x="234483" y="2718932"/>
            <a:chExt cx="740248" cy="709978"/>
          </a:xfrm>
        </p:grpSpPr>
        <p:sp>
          <p:nvSpPr>
            <p:cNvPr id="65" name="Oval 64"/>
            <p:cNvSpPr/>
            <p:nvPr/>
          </p:nvSpPr>
          <p:spPr>
            <a:xfrm>
              <a:off x="234483" y="2718932"/>
              <a:ext cx="740248" cy="7099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0" name="Rounded Rectangle 20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>
            <a:xfrm rot="2160000">
              <a:off x="410809" y="2849174"/>
              <a:ext cx="387598" cy="417727"/>
            </a:xfrm>
            <a:custGeom>
              <a:avLst/>
              <a:gdLst/>
              <a:ahLst/>
              <a:cxnLst/>
              <a:rect l="l" t="t" r="r" b="b"/>
              <a:pathLst>
                <a:path w="2735240" h="2951283">
                  <a:moveTo>
                    <a:pt x="945240" y="943134"/>
                  </a:moveTo>
                  <a:cubicBezTo>
                    <a:pt x="504657" y="1263236"/>
                    <a:pt x="406988" y="1879894"/>
                    <a:pt x="727090" y="2320477"/>
                  </a:cubicBezTo>
                  <a:cubicBezTo>
                    <a:pt x="1047193" y="2761060"/>
                    <a:pt x="1663850" y="2858729"/>
                    <a:pt x="2104434" y="2538627"/>
                  </a:cubicBezTo>
                  <a:cubicBezTo>
                    <a:pt x="2545017" y="2218524"/>
                    <a:pt x="2642686" y="1601867"/>
                    <a:pt x="2322584" y="1161283"/>
                  </a:cubicBezTo>
                  <a:cubicBezTo>
                    <a:pt x="2003839" y="722570"/>
                    <a:pt x="1391052" y="623866"/>
                    <a:pt x="951049" y="939346"/>
                  </a:cubicBezTo>
                  <a:lnTo>
                    <a:pt x="1557721" y="1618250"/>
                  </a:lnTo>
                  <a:cubicBezTo>
                    <a:pt x="1596798" y="1621348"/>
                    <a:pt x="1633874" y="1641400"/>
                    <a:pt x="1658719" y="1675596"/>
                  </a:cubicBezTo>
                  <a:cubicBezTo>
                    <a:pt x="1705470" y="1739944"/>
                    <a:pt x="1691206" y="1830007"/>
                    <a:pt x="1626858" y="1876758"/>
                  </a:cubicBezTo>
                  <a:cubicBezTo>
                    <a:pt x="1562511" y="1923509"/>
                    <a:pt x="1472448" y="1909245"/>
                    <a:pt x="1425696" y="1844897"/>
                  </a:cubicBezTo>
                  <a:cubicBezTo>
                    <a:pt x="1398776" y="1807844"/>
                    <a:pt x="1392087" y="1762265"/>
                    <a:pt x="1405709" y="1721944"/>
                  </a:cubicBezTo>
                  <a:lnTo>
                    <a:pt x="950242" y="939871"/>
                  </a:lnTo>
                  <a:cubicBezTo>
                    <a:pt x="948462" y="940800"/>
                    <a:pt x="946850" y="941964"/>
                    <a:pt x="945240" y="943134"/>
                  </a:cubicBezTo>
                  <a:close/>
                  <a:moveTo>
                    <a:pt x="390013" y="178929"/>
                  </a:moveTo>
                  <a:cubicBezTo>
                    <a:pt x="223423" y="299964"/>
                    <a:pt x="186493" y="533130"/>
                    <a:pt x="307528" y="699721"/>
                  </a:cubicBezTo>
                  <a:cubicBezTo>
                    <a:pt x="392822" y="817118"/>
                    <a:pt x="533802" y="870124"/>
                    <a:pt x="667672" y="847235"/>
                  </a:cubicBezTo>
                  <a:lnTo>
                    <a:pt x="556452" y="694153"/>
                  </a:lnTo>
                  <a:lnTo>
                    <a:pt x="528500" y="714461"/>
                  </a:lnTo>
                  <a:cubicBezTo>
                    <a:pt x="498835" y="736014"/>
                    <a:pt x="457314" y="729437"/>
                    <a:pt x="435761" y="699772"/>
                  </a:cubicBezTo>
                  <a:lnTo>
                    <a:pt x="341779" y="570418"/>
                  </a:lnTo>
                  <a:cubicBezTo>
                    <a:pt x="320226" y="540753"/>
                    <a:pt x="326803" y="499231"/>
                    <a:pt x="356468" y="477679"/>
                  </a:cubicBezTo>
                  <a:lnTo>
                    <a:pt x="684509" y="239343"/>
                  </a:lnTo>
                  <a:cubicBezTo>
                    <a:pt x="714174" y="217790"/>
                    <a:pt x="755695" y="224366"/>
                    <a:pt x="777248" y="254031"/>
                  </a:cubicBezTo>
                  <a:lnTo>
                    <a:pt x="871230" y="383386"/>
                  </a:lnTo>
                  <a:cubicBezTo>
                    <a:pt x="892782" y="413051"/>
                    <a:pt x="886206" y="454572"/>
                    <a:pt x="856541" y="476125"/>
                  </a:cubicBezTo>
                  <a:lnTo>
                    <a:pt x="828590" y="496433"/>
                  </a:lnTo>
                  <a:lnTo>
                    <a:pt x="939810" y="649514"/>
                  </a:lnTo>
                  <a:cubicBezTo>
                    <a:pt x="1002947" y="529270"/>
                    <a:pt x="996100" y="378811"/>
                    <a:pt x="910806" y="261414"/>
                  </a:cubicBezTo>
                  <a:cubicBezTo>
                    <a:pt x="789771" y="94824"/>
                    <a:pt x="556604" y="57894"/>
                    <a:pt x="390013" y="178929"/>
                  </a:cubicBezTo>
                  <a:close/>
                  <a:moveTo>
                    <a:pt x="326716" y="91807"/>
                  </a:moveTo>
                  <a:cubicBezTo>
                    <a:pt x="541423" y="-64186"/>
                    <a:pt x="841934" y="-16590"/>
                    <a:pt x="997927" y="198117"/>
                  </a:cubicBezTo>
                  <a:cubicBezTo>
                    <a:pt x="1090326" y="325293"/>
                    <a:pt x="1111296" y="482575"/>
                    <a:pt x="1067359" y="621566"/>
                  </a:cubicBezTo>
                  <a:cubicBezTo>
                    <a:pt x="1125087" y="596400"/>
                    <a:pt x="1184605" y="577365"/>
                    <a:pt x="1244892" y="563339"/>
                  </a:cubicBezTo>
                  <a:lnTo>
                    <a:pt x="1244892" y="425809"/>
                  </a:lnTo>
                  <a:lnTo>
                    <a:pt x="1238396" y="425809"/>
                  </a:lnTo>
                  <a:cubicBezTo>
                    <a:pt x="1203300" y="425809"/>
                    <a:pt x="1174849" y="397358"/>
                    <a:pt x="1174849" y="362262"/>
                  </a:cubicBezTo>
                  <a:lnTo>
                    <a:pt x="1174849" y="209229"/>
                  </a:lnTo>
                  <a:cubicBezTo>
                    <a:pt x="1174849" y="191681"/>
                    <a:pt x="1181962" y="175794"/>
                    <a:pt x="1193462" y="164294"/>
                  </a:cubicBezTo>
                  <a:cubicBezTo>
                    <a:pt x="1204961" y="152795"/>
                    <a:pt x="1220848" y="145682"/>
                    <a:pt x="1238396" y="145682"/>
                  </a:cubicBezTo>
                  <a:lnTo>
                    <a:pt x="1484804" y="145682"/>
                  </a:lnTo>
                  <a:cubicBezTo>
                    <a:pt x="1519900" y="145682"/>
                    <a:pt x="1548351" y="174133"/>
                    <a:pt x="1548351" y="209229"/>
                  </a:cubicBezTo>
                  <a:lnTo>
                    <a:pt x="1548351" y="362262"/>
                  </a:lnTo>
                  <a:cubicBezTo>
                    <a:pt x="1548351" y="397358"/>
                    <a:pt x="1519900" y="425809"/>
                    <a:pt x="1484804" y="425809"/>
                  </a:cubicBezTo>
                  <a:lnTo>
                    <a:pt x="1478305" y="425809"/>
                  </a:lnTo>
                  <a:lnTo>
                    <a:pt x="1478305" y="531522"/>
                  </a:lnTo>
                  <a:cubicBezTo>
                    <a:pt x="1867969" y="516696"/>
                    <a:pt x="2257580" y="690299"/>
                    <a:pt x="2504004" y="1029474"/>
                  </a:cubicBezTo>
                  <a:cubicBezTo>
                    <a:pt x="2896903" y="1570253"/>
                    <a:pt x="2777023" y="2327148"/>
                    <a:pt x="2236244" y="2720047"/>
                  </a:cubicBezTo>
                  <a:cubicBezTo>
                    <a:pt x="1695464" y="3112946"/>
                    <a:pt x="938569" y="2993066"/>
                    <a:pt x="545670" y="2452287"/>
                  </a:cubicBezTo>
                  <a:cubicBezTo>
                    <a:pt x="302842" y="2118063"/>
                    <a:pt x="255883" y="1701289"/>
                    <a:pt x="383624" y="1339097"/>
                  </a:cubicBezTo>
                  <a:lnTo>
                    <a:pt x="271337" y="1301981"/>
                  </a:lnTo>
                  <a:lnTo>
                    <a:pt x="269200" y="1308446"/>
                  </a:lnTo>
                  <a:cubicBezTo>
                    <a:pt x="258184" y="1341768"/>
                    <a:pt x="222242" y="1359852"/>
                    <a:pt x="188919" y="1348836"/>
                  </a:cubicBezTo>
                  <a:lnTo>
                    <a:pt x="43619" y="1300805"/>
                  </a:lnTo>
                  <a:cubicBezTo>
                    <a:pt x="10297" y="1289790"/>
                    <a:pt x="-7787" y="1253847"/>
                    <a:pt x="3228" y="1220525"/>
                  </a:cubicBezTo>
                  <a:lnTo>
                    <a:pt x="80565" y="986568"/>
                  </a:lnTo>
                  <a:cubicBezTo>
                    <a:pt x="86073" y="969906"/>
                    <a:pt x="97812" y="957056"/>
                    <a:pt x="112340" y="949746"/>
                  </a:cubicBezTo>
                  <a:cubicBezTo>
                    <a:pt x="126869" y="942436"/>
                    <a:pt x="144185" y="940669"/>
                    <a:pt x="160847" y="946177"/>
                  </a:cubicBezTo>
                  <a:lnTo>
                    <a:pt x="306147" y="994208"/>
                  </a:lnTo>
                  <a:cubicBezTo>
                    <a:pt x="339468" y="1005223"/>
                    <a:pt x="357552" y="1041166"/>
                    <a:pt x="346537" y="1074488"/>
                  </a:cubicBezTo>
                  <a:lnTo>
                    <a:pt x="344596" y="1080361"/>
                  </a:lnTo>
                  <a:lnTo>
                    <a:pt x="482601" y="1125980"/>
                  </a:lnTo>
                  <a:cubicBezTo>
                    <a:pt x="516519" y="1067404"/>
                    <a:pt x="556040" y="1011588"/>
                    <a:pt x="601675" y="959905"/>
                  </a:cubicBezTo>
                  <a:cubicBezTo>
                    <a:pt x="455910" y="958740"/>
                    <a:pt x="312806" y="890195"/>
                    <a:pt x="220407" y="763018"/>
                  </a:cubicBezTo>
                  <a:cubicBezTo>
                    <a:pt x="64413" y="548311"/>
                    <a:pt x="112009" y="247801"/>
                    <a:pt x="326716" y="918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</p:grpSp>
      <p:grpSp>
        <p:nvGrpSpPr>
          <p:cNvPr id="30" name="Ομάδα 29"/>
          <p:cNvGrpSpPr>
            <a:grpSpLocks/>
          </p:cNvGrpSpPr>
          <p:nvPr/>
        </p:nvGrpSpPr>
        <p:grpSpPr bwMode="auto">
          <a:xfrm>
            <a:off x="244475" y="5108575"/>
            <a:ext cx="739775" cy="711200"/>
            <a:chOff x="244179" y="5109272"/>
            <a:chExt cx="740248" cy="709978"/>
          </a:xfrm>
        </p:grpSpPr>
        <p:sp>
          <p:nvSpPr>
            <p:cNvPr id="88" name="Oval 87"/>
            <p:cNvSpPr/>
            <p:nvPr/>
          </p:nvSpPr>
          <p:spPr>
            <a:xfrm>
              <a:off x="244179" y="5109272"/>
              <a:ext cx="740248" cy="7099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1" name="Rectangle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91911" y="5335895"/>
              <a:ext cx="433664" cy="240885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grpSp>
        <p:nvGrpSpPr>
          <p:cNvPr id="21" name="Ομάδα 20"/>
          <p:cNvGrpSpPr>
            <a:grpSpLocks/>
          </p:cNvGrpSpPr>
          <p:nvPr/>
        </p:nvGrpSpPr>
        <p:grpSpPr bwMode="auto">
          <a:xfrm>
            <a:off x="3498850" y="5184775"/>
            <a:ext cx="739775" cy="709613"/>
            <a:chOff x="3498288" y="5589483"/>
            <a:chExt cx="740248" cy="709978"/>
          </a:xfrm>
        </p:grpSpPr>
        <p:sp>
          <p:nvSpPr>
            <p:cNvPr id="8" name="Oval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98288" y="5589483"/>
              <a:ext cx="740248" cy="7099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3" name="Round Same Side Corner Rectangle 6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>
            <a:xfrm rot="2700000">
              <a:off x="3785817" y="5652983"/>
              <a:ext cx="131831" cy="532152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400"/>
            </a:p>
          </p:txBody>
        </p:sp>
      </p:grpSp>
      <p:grpSp>
        <p:nvGrpSpPr>
          <p:cNvPr id="24" name="Ομάδα 23"/>
          <p:cNvGrpSpPr>
            <a:grpSpLocks/>
          </p:cNvGrpSpPr>
          <p:nvPr/>
        </p:nvGrpSpPr>
        <p:grpSpPr bwMode="auto">
          <a:xfrm>
            <a:off x="3498850" y="3797300"/>
            <a:ext cx="739775" cy="711200"/>
            <a:chOff x="3498288" y="4214503"/>
            <a:chExt cx="740248" cy="709978"/>
          </a:xfrm>
        </p:grpSpPr>
        <p:sp>
          <p:nvSpPr>
            <p:cNvPr id="7" name="Oval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98288" y="4214503"/>
              <a:ext cx="740248" cy="7099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1" name="Round Same Side Corner Rectangle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69848" y="4387244"/>
              <a:ext cx="378067" cy="342311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</p:grpSp>
      <p:sp>
        <p:nvSpPr>
          <p:cNvPr id="72" name="TextBox 71">
            <a:extLst>
              <a:ext uri="{FF2B5EF4-FFF2-40B4-BE49-F238E27FC236}"/>
            </a:extLst>
          </p:cNvPr>
          <p:cNvSpPr txBox="1"/>
          <p:nvPr/>
        </p:nvSpPr>
        <p:spPr>
          <a:xfrm>
            <a:off x="4302125" y="1227138"/>
            <a:ext cx="26019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+mn-cs"/>
              </a:rPr>
              <a:t>Διδακτικές Ενότητες</a:t>
            </a:r>
            <a:endParaRPr lang="id-ID" sz="1600" b="1" dirty="0">
              <a:solidFill>
                <a:schemeClr val="tx1">
                  <a:lumMod val="50000"/>
                  <a:lumOff val="50000"/>
                </a:schemeClr>
              </a:solidFill>
              <a:latin typeface="Raleway" pitchFamily="2" charset="0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/>
            </a:extLst>
          </p:cNvPr>
          <p:cNvSpPr txBox="1"/>
          <p:nvPr/>
        </p:nvSpPr>
        <p:spPr>
          <a:xfrm>
            <a:off x="4456113" y="4076700"/>
            <a:ext cx="29019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1. Τι είναι η Εμπορία Ανθρώπων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2. Θύματα και Εκμετάλλευση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3. Παρασκήνιο και Ενδείξεις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4.Εξετάσεις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/>
            </a:extLst>
          </p:cNvPr>
          <p:cNvSpPr txBox="1"/>
          <p:nvPr/>
        </p:nvSpPr>
        <p:spPr>
          <a:xfrm>
            <a:off x="4446588" y="5264150"/>
            <a:ext cx="2911475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4. Ψυχολογία του θύματος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5. Επικοινωνία παρουσιάσεις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i</a:t>
            </a: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. Η </a:t>
            </a:r>
            <a:r>
              <a:rPr lang="el-GR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θυματοκεντρική</a:t>
            </a: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 προσέγγιση  επικοινωνία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ii</a:t>
            </a: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. Η συνέντευξη ταυτοποίησης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6.Εξετάσεις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grpSp>
        <p:nvGrpSpPr>
          <p:cNvPr id="28" name="Ομάδα 27"/>
          <p:cNvGrpSpPr>
            <a:grpSpLocks/>
          </p:cNvGrpSpPr>
          <p:nvPr/>
        </p:nvGrpSpPr>
        <p:grpSpPr bwMode="auto">
          <a:xfrm>
            <a:off x="3516313" y="2751138"/>
            <a:ext cx="739775" cy="709612"/>
            <a:chOff x="3516044" y="2751174"/>
            <a:chExt cx="740248" cy="709978"/>
          </a:xfrm>
        </p:grpSpPr>
        <p:sp>
          <p:nvSpPr>
            <p:cNvPr id="6" name="Oval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16044" y="2751174"/>
              <a:ext cx="740248" cy="7099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76" name="Rectangle 3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08254" y="2954479"/>
              <a:ext cx="362181" cy="308134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grpSp>
        <p:nvGrpSpPr>
          <p:cNvPr id="26" name="Ομάδα 25"/>
          <p:cNvGrpSpPr>
            <a:grpSpLocks/>
          </p:cNvGrpSpPr>
          <p:nvPr/>
        </p:nvGrpSpPr>
        <p:grpSpPr bwMode="auto">
          <a:xfrm>
            <a:off x="3498850" y="1743075"/>
            <a:ext cx="739775" cy="709613"/>
            <a:chOff x="3498288" y="1742568"/>
            <a:chExt cx="740248" cy="709978"/>
          </a:xfrm>
        </p:grpSpPr>
        <p:sp>
          <p:nvSpPr>
            <p:cNvPr id="5" name="Oval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98288" y="1742568"/>
              <a:ext cx="740248" cy="7099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93" name="Rectangle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50785" y="1944285"/>
              <a:ext cx="430488" cy="279544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400"/>
            </a:p>
          </p:txBody>
        </p:sp>
      </p:grpSp>
      <p:sp>
        <p:nvSpPr>
          <p:cNvPr id="11" name="Ορθογώνιο 10">
            <a:extLst>
              <a:ext uri="{FF2B5EF4-FFF2-40B4-BE49-F238E27FC236}"/>
            </a:extLst>
          </p:cNvPr>
          <p:cNvSpPr/>
          <p:nvPr/>
        </p:nvSpPr>
        <p:spPr>
          <a:xfrm>
            <a:off x="244475" y="6232525"/>
            <a:ext cx="2693988" cy="485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rgbClr val="F9F9F9"/>
              </a:solidFill>
            </a:endParaRPr>
          </a:p>
        </p:txBody>
      </p:sp>
      <p:pic>
        <p:nvPicPr>
          <p:cNvPr id="62554" name="Εικόνα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1325" y="193675"/>
            <a:ext cx="1811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555" name="Ομάδα 14"/>
          <p:cNvGrpSpPr>
            <a:grpSpLocks/>
          </p:cNvGrpSpPr>
          <p:nvPr/>
        </p:nvGrpSpPr>
        <p:grpSpPr bwMode="auto">
          <a:xfrm>
            <a:off x="-1027113" y="5989638"/>
            <a:ext cx="6094413" cy="884237"/>
            <a:chOff x="-1027078" y="6024401"/>
            <a:chExt cx="6094378" cy="757615"/>
          </a:xfrm>
        </p:grpSpPr>
        <p:pic>
          <p:nvPicPr>
            <p:cNvPr id="62561" name="Εικόνα 15"/>
            <p:cNvPicPr>
              <a:picLocks noChangeAspect="1"/>
            </p:cNvPicPr>
            <p:nvPr/>
          </p:nvPicPr>
          <p:blipFill>
            <a:blip r:embed="rId3"/>
            <a:srcRect r="39214"/>
            <a:stretch>
              <a:fillRect/>
            </a:stretch>
          </p:blipFill>
          <p:spPr bwMode="auto">
            <a:xfrm>
              <a:off x="169525" y="6026473"/>
              <a:ext cx="1312055" cy="427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62" name="Εικόνα 16"/>
            <p:cNvPicPr>
              <a:picLocks noChangeAspect="1"/>
            </p:cNvPicPr>
            <p:nvPr/>
          </p:nvPicPr>
          <p:blipFill>
            <a:blip r:embed="rId3"/>
            <a:srcRect l="66602"/>
            <a:stretch>
              <a:fillRect/>
            </a:stretch>
          </p:blipFill>
          <p:spPr bwMode="auto">
            <a:xfrm>
              <a:off x="2995363" y="6031488"/>
              <a:ext cx="711295" cy="42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63" name="Εικόνα 17"/>
            <p:cNvPicPr>
              <a:picLocks noChangeAspect="1"/>
            </p:cNvPicPr>
            <p:nvPr/>
          </p:nvPicPr>
          <p:blipFill>
            <a:blip r:embed="rId4"/>
            <a:srcRect l="13724" t="20903" r="36871" b="39870"/>
            <a:stretch>
              <a:fillRect/>
            </a:stretch>
          </p:blipFill>
          <p:spPr bwMode="auto">
            <a:xfrm>
              <a:off x="1481580" y="6024401"/>
              <a:ext cx="1450209" cy="483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64" name="TextBox 18"/>
            <p:cNvSpPr txBox="1">
              <a:spLocks noChangeArrowheads="1"/>
            </p:cNvSpPr>
            <p:nvPr/>
          </p:nvSpPr>
          <p:spPr bwMode="auto">
            <a:xfrm>
              <a:off x="-1027078" y="6566572"/>
              <a:ext cx="60943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tabLst>
                  <a:tab pos="2636838" algn="ctr"/>
                  <a:tab pos="5273675" algn="r"/>
                </a:tabLst>
              </a:pPr>
              <a:r>
                <a:rPr lang="el-GR" sz="800" b="1">
                  <a:latin typeface="Tahoma" pitchFamily="34" charset="0"/>
                  <a:ea typeface="Calibri" pitchFamily="34" charset="0"/>
                  <a:cs typeface="Times New Roman" pitchFamily="18" charset="0"/>
                </a:rPr>
                <a:t>Με τη συγχρηματοδότηση της Ελλάδας και της Ευρωπαϊκής Ένωσης</a:t>
              </a:r>
              <a:endParaRPr lang="el-GR" sz="8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62556" name="Εικόνα 19"/>
          <p:cNvPicPr>
            <a:picLocks noChangeAspect="1"/>
          </p:cNvPicPr>
          <p:nvPr/>
        </p:nvPicPr>
        <p:blipFill>
          <a:blip r:embed="rId5"/>
          <a:srcRect l="28172"/>
          <a:stretch>
            <a:fillRect/>
          </a:stretch>
        </p:blipFill>
        <p:spPr bwMode="auto">
          <a:xfrm rot="3681412">
            <a:off x="6307932" y="2745581"/>
            <a:ext cx="23574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>
            <a:extLst>
              <a:ext uri="{FF2B5EF4-FFF2-40B4-BE49-F238E27FC236}"/>
            </a:extLst>
          </p:cNvPr>
          <p:cNvSpPr txBox="1"/>
          <p:nvPr/>
        </p:nvSpPr>
        <p:spPr>
          <a:xfrm>
            <a:off x="4456113" y="2955925"/>
            <a:ext cx="25685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1. Χαιρετισμός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itchFamily="34" charset="0"/>
              </a:rPr>
              <a:t>2. Εισαγωγικό Βίντεο</a:t>
            </a:r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4430713" y="2649538"/>
            <a:ext cx="25701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Arial" pitchFamily="34" charset="0"/>
              </a:rPr>
              <a:t>Εισαγωγικές Πληροφορίες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itchFamily="2" charset="0"/>
                <a:cs typeface="Arial" pitchFamily="34" charset="0"/>
              </a:rPr>
              <a:t> 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Raleway" pitchFamily="2" charset="0"/>
              <a:cs typeface="Arial" pitchFamily="34" charset="0"/>
            </a:endParaRPr>
          </a:p>
        </p:txBody>
      </p:sp>
      <p:sp>
        <p:nvSpPr>
          <p:cNvPr id="25" name="Ορθογώνιο 24">
            <a:extLst>
              <a:ext uri="{FF2B5EF4-FFF2-40B4-BE49-F238E27FC236}"/>
            </a:extLst>
          </p:cNvPr>
          <p:cNvSpPr/>
          <p:nvPr/>
        </p:nvSpPr>
        <p:spPr>
          <a:xfrm>
            <a:off x="290513" y="960438"/>
            <a:ext cx="849312" cy="7477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rgbClr val="F9F9F9"/>
              </a:solidFill>
            </a:endParaRPr>
          </a:p>
        </p:txBody>
      </p:sp>
      <p:pic>
        <p:nvPicPr>
          <p:cNvPr id="62560" name="Εικόνα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425" y="182563"/>
            <a:ext cx="109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  <p:bldP spid="67" grpId="0"/>
      <p:bldP spid="70" grpId="0"/>
      <p:bldP spid="83" grpId="0"/>
      <p:bldP spid="84" grpId="0"/>
      <p:bldP spid="86" grpId="0"/>
      <p:bldP spid="90" grpId="0"/>
      <p:bldP spid="9" grpId="0"/>
      <p:bldP spid="10" grpId="0"/>
      <p:bldP spid="35" grpId="0"/>
      <p:bldP spid="72" grpId="0"/>
      <p:bldP spid="73" grpId="0"/>
      <p:bldP spid="75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90488"/>
            <a:ext cx="12192000" cy="768350"/>
          </a:xfrm>
        </p:spPr>
        <p:txBody>
          <a:bodyPr/>
          <a:lstStyle/>
          <a:p>
            <a:r>
              <a:rPr lang="el-GR" sz="2500" b="1" smtClean="0">
                <a:solidFill>
                  <a:srgbClr val="00B0F0"/>
                </a:solidFill>
                <a:latin typeface="Raleway"/>
                <a:ea typeface="Roboto"/>
                <a:cs typeface="Roboto"/>
              </a:rPr>
              <a:t>Αξιολόγηση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876300"/>
            <a:ext cx="11912600" cy="384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>
                <a:latin typeface="Raleway" pitchFamily="2" charset="0"/>
              </a:rPr>
              <a:t>Το πρόγραμμα αξιολογήθηκε από τους συμμετέχοντες με τη συμπλήρωση </a:t>
            </a:r>
            <a:r>
              <a:rPr lang="en-US" dirty="0">
                <a:latin typeface="Raleway" pitchFamily="2" charset="0"/>
              </a:rPr>
              <a:t>online</a:t>
            </a:r>
            <a:r>
              <a:rPr lang="el-GR" dirty="0">
                <a:latin typeface="Raleway" pitchFamily="2" charset="0"/>
              </a:rPr>
              <a:t> ερωτηματολογίου.</a:t>
            </a:r>
            <a:endParaRPr lang="el-GR" sz="1600" b="1" dirty="0">
              <a:solidFill>
                <a:srgbClr val="00B0F0"/>
              </a:solidFill>
              <a:latin typeface="Raleway" pitchFamily="2" charset="0"/>
            </a:endParaRPr>
          </a:p>
        </p:txBody>
      </p:sp>
      <p:pic>
        <p:nvPicPr>
          <p:cNvPr id="5" name="Pictur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3560" y="1393612"/>
            <a:ext cx="3877671" cy="2789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21574" y="1471240"/>
            <a:ext cx="3529658" cy="2789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51232" y="1393612"/>
            <a:ext cx="4156246" cy="2789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3832225" y="4260850"/>
            <a:ext cx="6091238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Εικόνα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94888" y="319088"/>
            <a:ext cx="18129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6" name="Ομάδα 9"/>
          <p:cNvGrpSpPr>
            <a:grpSpLocks/>
          </p:cNvGrpSpPr>
          <p:nvPr/>
        </p:nvGrpSpPr>
        <p:grpSpPr bwMode="auto">
          <a:xfrm>
            <a:off x="-1027113" y="5815013"/>
            <a:ext cx="6094413" cy="758825"/>
            <a:chOff x="-1027078" y="6024401"/>
            <a:chExt cx="6094378" cy="757615"/>
          </a:xfrm>
        </p:grpSpPr>
        <p:pic>
          <p:nvPicPr>
            <p:cNvPr id="63499" name="Εικόνα 11"/>
            <p:cNvPicPr>
              <a:picLocks noChangeAspect="1"/>
            </p:cNvPicPr>
            <p:nvPr/>
          </p:nvPicPr>
          <p:blipFill>
            <a:blip r:embed="rId7"/>
            <a:srcRect r="39214"/>
            <a:stretch>
              <a:fillRect/>
            </a:stretch>
          </p:blipFill>
          <p:spPr bwMode="auto">
            <a:xfrm>
              <a:off x="169525" y="6026473"/>
              <a:ext cx="1312055" cy="427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0" name="Εικόνα 12"/>
            <p:cNvPicPr>
              <a:picLocks noChangeAspect="1"/>
            </p:cNvPicPr>
            <p:nvPr/>
          </p:nvPicPr>
          <p:blipFill>
            <a:blip r:embed="rId7"/>
            <a:srcRect l="66602"/>
            <a:stretch>
              <a:fillRect/>
            </a:stretch>
          </p:blipFill>
          <p:spPr bwMode="auto">
            <a:xfrm>
              <a:off x="2995363" y="6031488"/>
              <a:ext cx="711295" cy="42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1" name="Εικόνα 13"/>
            <p:cNvPicPr>
              <a:picLocks noChangeAspect="1"/>
            </p:cNvPicPr>
            <p:nvPr/>
          </p:nvPicPr>
          <p:blipFill>
            <a:blip r:embed="rId8"/>
            <a:srcRect l="13724" t="20903" r="36871" b="39870"/>
            <a:stretch>
              <a:fillRect/>
            </a:stretch>
          </p:blipFill>
          <p:spPr bwMode="auto">
            <a:xfrm>
              <a:off x="1481580" y="6024401"/>
              <a:ext cx="1450209" cy="483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2" name="TextBox 14"/>
            <p:cNvSpPr txBox="1">
              <a:spLocks noChangeArrowheads="1"/>
            </p:cNvSpPr>
            <p:nvPr/>
          </p:nvSpPr>
          <p:spPr bwMode="auto">
            <a:xfrm>
              <a:off x="-1027078" y="6566572"/>
              <a:ext cx="60943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tabLst>
                  <a:tab pos="2636838" algn="ctr"/>
                  <a:tab pos="5273675" algn="r"/>
                </a:tabLst>
              </a:pPr>
              <a:r>
                <a:rPr lang="el-GR" sz="800" b="1">
                  <a:latin typeface="Tahoma" pitchFamily="34" charset="0"/>
                  <a:ea typeface="Calibri" pitchFamily="34" charset="0"/>
                  <a:cs typeface="Times New Roman" pitchFamily="18" charset="0"/>
                </a:rPr>
                <a:t>Με τη συγχρηματοδότηση της Ελλάδας και της Ευρωπαϊκής Ένωσης</a:t>
              </a:r>
              <a:endParaRPr lang="el-GR" sz="8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63497" name="Εικόνα 15"/>
          <p:cNvPicPr>
            <a:picLocks noChangeAspect="1"/>
          </p:cNvPicPr>
          <p:nvPr/>
        </p:nvPicPr>
        <p:blipFill>
          <a:blip r:embed="rId9"/>
          <a:srcRect l="28172"/>
          <a:stretch>
            <a:fillRect/>
          </a:stretch>
        </p:blipFill>
        <p:spPr bwMode="auto">
          <a:xfrm rot="-3343134">
            <a:off x="9810750" y="5002213"/>
            <a:ext cx="23590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Εικόνα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5425" y="182563"/>
            <a:ext cx="109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7496</TotalTime>
  <Words>1506</Words>
  <Application>Microsoft Office PowerPoint</Application>
  <PresentationFormat>Προσαρμογή</PresentationFormat>
  <Paragraphs>243</Paragraphs>
  <Slides>14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12</vt:i4>
      </vt:variant>
      <vt:variant>
        <vt:lpstr>Πρότυπο σχεδίασης</vt:lpstr>
      </vt:variant>
      <vt:variant>
        <vt:i4>52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79" baseType="lpstr">
      <vt:lpstr>Calibri</vt:lpstr>
      <vt:lpstr>Arial</vt:lpstr>
      <vt:lpstr>Calibri Light</vt:lpstr>
      <vt:lpstr>Raleway</vt:lpstr>
      <vt:lpstr>Open Sans</vt:lpstr>
      <vt:lpstr>맑은 고딕</vt:lpstr>
      <vt:lpstr>Roboto</vt:lpstr>
      <vt:lpstr>Tahoma</vt:lpstr>
      <vt:lpstr>Times New Roman</vt:lpstr>
      <vt:lpstr>Dosis</vt:lpstr>
      <vt:lpstr>FZShuTi</vt:lpstr>
      <vt:lpstr>Raavi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Γράφημα του Microsoft Excel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Company>SignAddict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InspiraSign</dc:creator>
  <cp:lastModifiedBy>USER</cp:lastModifiedBy>
  <cp:revision>833</cp:revision>
  <dcterms:created xsi:type="dcterms:W3CDTF">2014-09-01T06:03:07Z</dcterms:created>
  <dcterms:modified xsi:type="dcterms:W3CDTF">2023-06-21T05:46:28Z</dcterms:modified>
</cp:coreProperties>
</file>